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0" r:id="rId3"/>
    <p:sldId id="308" r:id="rId4"/>
    <p:sldId id="360" r:id="rId5"/>
    <p:sldId id="390" r:id="rId6"/>
    <p:sldId id="309" r:id="rId7"/>
    <p:sldId id="321" r:id="rId8"/>
    <p:sldId id="357" r:id="rId9"/>
    <p:sldId id="347" r:id="rId10"/>
    <p:sldId id="322" r:id="rId11"/>
    <p:sldId id="380" r:id="rId12"/>
    <p:sldId id="361" r:id="rId13"/>
    <p:sldId id="258" r:id="rId14"/>
    <p:sldId id="382" r:id="rId15"/>
    <p:sldId id="383" r:id="rId16"/>
    <p:sldId id="384" r:id="rId17"/>
    <p:sldId id="385" r:id="rId18"/>
    <p:sldId id="386" r:id="rId19"/>
    <p:sldId id="388" r:id="rId20"/>
    <p:sldId id="389" r:id="rId21"/>
    <p:sldId id="272" r:id="rId22"/>
    <p:sldId id="327" r:id="rId23"/>
    <p:sldId id="313" r:id="rId24"/>
    <p:sldId id="328" r:id="rId25"/>
    <p:sldId id="387" r:id="rId26"/>
    <p:sldId id="336" r:id="rId27"/>
    <p:sldId id="366" r:id="rId28"/>
    <p:sldId id="350" r:id="rId29"/>
    <p:sldId id="391" r:id="rId30"/>
    <p:sldId id="392" r:id="rId31"/>
    <p:sldId id="340" r:id="rId32"/>
    <p:sldId id="342" r:id="rId33"/>
    <p:sldId id="352" r:id="rId34"/>
    <p:sldId id="393" r:id="rId35"/>
    <p:sldId id="374" r:id="rId36"/>
    <p:sldId id="354" r:id="rId37"/>
    <p:sldId id="394" r:id="rId38"/>
    <p:sldId id="377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MOreno" initials="" lastIdx="6" clrIdx="0"/>
  <p:cmAuthor id="1" name="Maria Luisa Morale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1" autoAdjust="0"/>
    <p:restoredTop sz="93029" autoAdjust="0"/>
  </p:normalViewPr>
  <p:slideViewPr>
    <p:cSldViewPr>
      <p:cViewPr varScale="1">
        <p:scale>
          <a:sx n="101" d="100"/>
          <a:sy n="101" d="100"/>
        </p:scale>
        <p:origin x="11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272CCD1-CBD0-4C58-86E3-0B9E05B3C56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EE556898-1878-44AA-8223-5B466D393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6A2C789-F5BB-4572-A1B8-5E5F7E67E7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C2F3068-858B-4ABB-8BAE-DC9084112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8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metal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9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3068-858B-4ABB-8BAE-DC90841123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342190-8398-48DE-AE07-51119C8EF405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5865D1-3682-463C-AFCB-D5C2F8EEF5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Assessment in the Environment</a:t>
            </a:r>
            <a:endParaRPr lang="en-US" dirty="0"/>
          </a:p>
        </p:txBody>
      </p:sp>
      <p:pic>
        <p:nvPicPr>
          <p:cNvPr id="3" name="Picture 2" descr="MP900390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667000"/>
            <a:ext cx="2609088" cy="3657600"/>
          </a:xfrm>
          <a:prstGeom prst="rect">
            <a:avLst/>
          </a:prstGeom>
        </p:spPr>
      </p:pic>
      <p:pic>
        <p:nvPicPr>
          <p:cNvPr id="4" name="Picture 3" descr="MP9004486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667000"/>
            <a:ext cx="2433313" cy="364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Hazard Identification</a:t>
            </a:r>
            <a:endParaRPr lang="en-US" dirty="0"/>
          </a:p>
        </p:txBody>
      </p:sp>
      <p:pic>
        <p:nvPicPr>
          <p:cNvPr id="5" name="Picture 4" descr="MC9003854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429000"/>
            <a:ext cx="883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Ask Ourselves?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19600" cy="487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Georgia"/>
                <a:cs typeface="Georgia"/>
              </a:rPr>
              <a:t>We ask ourselves:</a:t>
            </a:r>
          </a:p>
          <a:p>
            <a:pPr lvl="1"/>
            <a:r>
              <a:rPr lang="en-US" dirty="0"/>
              <a:t>Is there a hazard?</a:t>
            </a:r>
          </a:p>
          <a:p>
            <a:pPr lvl="1"/>
            <a:r>
              <a:rPr lang="en-US" dirty="0" smtClean="0"/>
              <a:t>Are we exposed to the hazard?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is the risk associated with that exposure?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What is the likelihood of that </a:t>
            </a:r>
            <a:r>
              <a:rPr lang="en-US" dirty="0">
                <a:latin typeface="Georgia"/>
                <a:cs typeface="Georgia"/>
              </a:rPr>
              <a:t>hazardous event happening?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What are the consequences and how much harm may occur if that hazardous event happens?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6" name="Picture 5" descr="MP9004225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4116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n-US" dirty="0" smtClean="0"/>
              <a:t>How Do We Identify a Hazard?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Recognize if it is a threat to our health</a:t>
            </a:r>
          </a:p>
          <a:p>
            <a:pPr marL="274320" lvl="1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>
                <a:solidFill>
                  <a:schemeClr val="tx1"/>
                </a:solidFill>
              </a:rPr>
              <a:t>For example: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</a:t>
            </a:r>
            <a:r>
              <a:rPr lang="en-US" dirty="0" smtClean="0"/>
              <a:t>old in our home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 chemical </a:t>
            </a:r>
            <a:r>
              <a:rPr lang="en-US" dirty="0"/>
              <a:t>in </a:t>
            </a:r>
            <a:r>
              <a:rPr lang="en-US" dirty="0" smtClean="0"/>
              <a:t>the drinking </a:t>
            </a:r>
            <a:r>
              <a:rPr lang="en-US" dirty="0"/>
              <a:t>water </a:t>
            </a:r>
            <a:r>
              <a:rPr lang="en-US" dirty="0" smtClean="0"/>
              <a:t>of our community </a:t>
            </a:r>
            <a:r>
              <a:rPr lang="en-US" dirty="0"/>
              <a:t>that is close to a </a:t>
            </a:r>
            <a:r>
              <a:rPr lang="en-US" dirty="0" smtClean="0"/>
              <a:t>factory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L</a:t>
            </a:r>
            <a:r>
              <a:rPr lang="en-US" dirty="0" smtClean="0"/>
              <a:t>ead-contaminated </a:t>
            </a:r>
            <a:r>
              <a:rPr lang="en-US" dirty="0"/>
              <a:t>paint </a:t>
            </a:r>
            <a:r>
              <a:rPr lang="en-US" dirty="0" smtClean="0"/>
              <a:t>on </a:t>
            </a:r>
            <a:r>
              <a:rPr lang="en-US" dirty="0"/>
              <a:t>an old </a:t>
            </a:r>
            <a:r>
              <a:rPr lang="en-US" dirty="0" smtClean="0"/>
              <a:t>house</a:t>
            </a:r>
            <a:endParaRPr lang="en-US" sz="2800" dirty="0"/>
          </a:p>
        </p:txBody>
      </p:sp>
      <p:pic>
        <p:nvPicPr>
          <p:cNvPr id="4" name="Picture 3" descr="MP9004222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14800"/>
            <a:ext cx="2057400" cy="2057400"/>
          </a:xfrm>
          <a:prstGeom prst="rect">
            <a:avLst/>
          </a:prstGeom>
        </p:spPr>
      </p:pic>
      <p:pic>
        <p:nvPicPr>
          <p:cNvPr id="5" name="Picture 4" descr="MP9003829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114800"/>
            <a:ext cx="196985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0719"/>
          </a:xfrm>
        </p:spPr>
        <p:txBody>
          <a:bodyPr>
            <a:normAutofit/>
          </a:bodyPr>
          <a:lstStyle/>
          <a:p>
            <a:r>
              <a:rPr lang="en-US" dirty="0" smtClean="0"/>
              <a:t>Hazard 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is important to know the precautions that should be taken 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How are the effects of a hazard determined: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Animal Models (</a:t>
            </a:r>
            <a:r>
              <a:rPr lang="en-US" i="1" dirty="0" smtClean="0"/>
              <a:t>in vivo </a:t>
            </a:r>
            <a:r>
              <a:rPr lang="en-US" dirty="0" smtClean="0"/>
              <a:t>or animal testing)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Real-life situations (case studies or epidemiological studies)</a:t>
            </a:r>
            <a:endParaRPr lang="en-US" dirty="0"/>
          </a:p>
        </p:txBody>
      </p:sp>
      <p:pic>
        <p:nvPicPr>
          <p:cNvPr id="2" name="Picture 1" descr="MP900314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800600"/>
            <a:ext cx="3276600" cy="1529080"/>
          </a:xfrm>
          <a:prstGeom prst="rect">
            <a:avLst/>
          </a:prstGeom>
        </p:spPr>
      </p:pic>
      <p:pic>
        <p:nvPicPr>
          <p:cNvPr id="5" name="Picture 4" descr="MP900149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803140"/>
            <a:ext cx="3300339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Dose-Response Evaluation</a:t>
            </a:r>
            <a:endParaRPr lang="es-ES_tradnl" dirty="0"/>
          </a:p>
        </p:txBody>
      </p:sp>
      <p:pic>
        <p:nvPicPr>
          <p:cNvPr id="4105" name="Picture 9" descr="Dose of Cough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400" y="2847975"/>
            <a:ext cx="4696226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Hazards Found in the Environment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88392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/>
              <a:t>Usually the more you are exposed to these hazards, there is more risk to your health</a:t>
            </a:r>
            <a:endParaRPr lang="en-US" sz="28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  <a:latin typeface="Georgia"/>
                <a:cs typeface="Georgia"/>
              </a:rPr>
              <a:t>Types of hazards include: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MP9003860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33800"/>
            <a:ext cx="2987039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31242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800" dirty="0" smtClean="0">
                <a:solidFill>
                  <a:srgbClr val="D16349"/>
                </a:solidFill>
              </a:rPr>
              <a:t>Physical Hazards </a:t>
            </a:r>
            <a:endParaRPr lang="en-US" sz="2800" dirty="0">
              <a:solidFill>
                <a:srgbClr val="D1634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124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800" dirty="0" smtClean="0">
                <a:solidFill>
                  <a:srgbClr val="D16349"/>
                </a:solidFill>
              </a:rPr>
              <a:t>Chemical Hazards</a:t>
            </a:r>
            <a:endParaRPr lang="en-US" sz="2800" dirty="0">
              <a:solidFill>
                <a:srgbClr val="D16349"/>
              </a:solidFill>
            </a:endParaRPr>
          </a:p>
        </p:txBody>
      </p:sp>
      <p:pic>
        <p:nvPicPr>
          <p:cNvPr id="3" name="Picture 2" descr="MP9004065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3733800"/>
            <a:ext cx="320165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41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You can be exposed to a small amount for a long time to</a:t>
            </a:r>
            <a:r>
              <a:rPr lang="en-US" sz="3000" dirty="0" smtClean="0">
                <a:solidFill>
                  <a:srgbClr val="000000"/>
                </a:solidFill>
                <a:latin typeface="Georgia"/>
                <a:cs typeface="Georgia"/>
              </a:rPr>
              <a:t>:</a:t>
            </a:r>
          </a:p>
          <a:p>
            <a:pPr lvl="1">
              <a:defRPr/>
            </a:pPr>
            <a:r>
              <a:rPr lang="en-US" dirty="0" smtClean="0"/>
              <a:t>Cause harm (negative </a:t>
            </a:r>
            <a:r>
              <a:rPr lang="en-US" dirty="0"/>
              <a:t>response)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3000" dirty="0" smtClean="0">
                <a:solidFill>
                  <a:srgbClr val="000000"/>
                </a:solidFill>
                <a:latin typeface="Georgia"/>
                <a:cs typeface="Georgia"/>
              </a:rPr>
              <a:t>Also</a:t>
            </a:r>
            <a:r>
              <a:rPr lang="en-US" sz="3000" dirty="0">
                <a:solidFill>
                  <a:srgbClr val="000000"/>
                </a:solidFill>
                <a:latin typeface="Georgia"/>
                <a:cs typeface="Georgia"/>
              </a:rPr>
              <a:t>, you may be exposed to a large amount for a short </a:t>
            </a:r>
            <a:r>
              <a:rPr lang="en-US" sz="3000" dirty="0" smtClean="0">
                <a:solidFill>
                  <a:srgbClr val="000000"/>
                </a:solidFill>
                <a:latin typeface="Georgia"/>
                <a:cs typeface="Georgia"/>
              </a:rPr>
              <a:t>time to:</a:t>
            </a:r>
          </a:p>
          <a:p>
            <a:pPr lvl="1">
              <a:defRPr/>
            </a:pPr>
            <a:r>
              <a:rPr lang="en-US" dirty="0" smtClean="0"/>
              <a:t>Cause the same effect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dirty="0" smtClean="0"/>
              <a:t>Dose</a:t>
            </a:r>
            <a:r>
              <a:rPr lang="en-US" dirty="0"/>
              <a:t>-</a:t>
            </a:r>
            <a:r>
              <a:rPr lang="en-US" dirty="0" smtClean="0"/>
              <a:t>Response</a:t>
            </a:r>
            <a:endParaRPr lang="en-US" dirty="0"/>
          </a:p>
        </p:txBody>
      </p:sp>
      <p:pic>
        <p:nvPicPr>
          <p:cNvPr id="2" name="Picture 1" descr="MP9004422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49" y="1828800"/>
            <a:ext cx="2106626" cy="1400287"/>
          </a:xfrm>
          <a:prstGeom prst="rect">
            <a:avLst/>
          </a:prstGeom>
        </p:spPr>
      </p:pic>
      <p:pic>
        <p:nvPicPr>
          <p:cNvPr id="5" name="Picture 4" descr="MP9004393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505200"/>
            <a:ext cx="1588457" cy="2242900"/>
          </a:xfrm>
          <a:prstGeom prst="rect">
            <a:avLst/>
          </a:prstGeom>
        </p:spPr>
      </p:pic>
      <p:pic>
        <p:nvPicPr>
          <p:cNvPr id="7" name="Picture 6" descr="MP90044869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1504950"/>
            <a:ext cx="1435100" cy="2152650"/>
          </a:xfrm>
          <a:prstGeom prst="rect">
            <a:avLst/>
          </a:prstGeom>
        </p:spPr>
      </p:pic>
      <p:pic>
        <p:nvPicPr>
          <p:cNvPr id="8" name="Picture 7" descr="MP9004305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9624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Classifying Chemical Toxicity</a:t>
            </a:r>
            <a:endParaRPr lang="en-US" dirty="0"/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1600200" y="266700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600200" y="5638800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505200" y="5867400"/>
            <a:ext cx="263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Dose (Exposure)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 rot="-5400000">
            <a:off x="422347" y="3943499"/>
            <a:ext cx="1655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Response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20486" name="Text Box 21"/>
          <p:cNvSpPr txBox="1">
            <a:spLocks noChangeArrowheads="1"/>
          </p:cNvSpPr>
          <p:nvPr/>
        </p:nvSpPr>
        <p:spPr bwMode="auto">
          <a:xfrm>
            <a:off x="1447800" y="5715000"/>
            <a:ext cx="664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b="1" dirty="0">
                <a:latin typeface="Arial" charset="0"/>
              </a:rPr>
              <a:t>0	       1	               2	              3	              4	               5	                6	              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00200" y="2130425"/>
            <a:ext cx="2514600" cy="3446462"/>
            <a:chOff x="1620839" y="2435225"/>
            <a:chExt cx="2514600" cy="3446462"/>
          </a:xfrm>
        </p:grpSpPr>
        <p:sp>
          <p:nvSpPr>
            <p:cNvPr id="20502" name="Freeform 11"/>
            <p:cNvSpPr>
              <a:spLocks/>
            </p:cNvSpPr>
            <p:nvPr/>
          </p:nvSpPr>
          <p:spPr bwMode="auto">
            <a:xfrm>
              <a:off x="1620839" y="3367087"/>
              <a:ext cx="2514600" cy="2514600"/>
            </a:xfrm>
            <a:custGeom>
              <a:avLst/>
              <a:gdLst>
                <a:gd name="T0" fmla="*/ 0 w 1584"/>
                <a:gd name="T1" fmla="*/ 2147483647 h 1584"/>
                <a:gd name="T2" fmla="*/ 2147483647 w 1584"/>
                <a:gd name="T3" fmla="*/ 2147483647 h 1584"/>
                <a:gd name="T4" fmla="*/ 2147483647 w 1584"/>
                <a:gd name="T5" fmla="*/ 2147483647 h 1584"/>
                <a:gd name="T6" fmla="*/ 2147483647 w 1584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584"/>
                <a:gd name="T14" fmla="*/ 1584 w 1584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584">
                  <a:moveTo>
                    <a:pt x="0" y="1584"/>
                  </a:moveTo>
                  <a:cubicBezTo>
                    <a:pt x="176" y="1528"/>
                    <a:pt x="352" y="1472"/>
                    <a:pt x="480" y="1248"/>
                  </a:cubicBezTo>
                  <a:cubicBezTo>
                    <a:pt x="608" y="1024"/>
                    <a:pt x="584" y="448"/>
                    <a:pt x="768" y="240"/>
                  </a:cubicBezTo>
                  <a:cubicBezTo>
                    <a:pt x="952" y="32"/>
                    <a:pt x="1448" y="40"/>
                    <a:pt x="15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Text Box 14"/>
            <p:cNvSpPr txBox="1">
              <a:spLocks noChangeArrowheads="1"/>
            </p:cNvSpPr>
            <p:nvPr/>
          </p:nvSpPr>
          <p:spPr bwMode="auto">
            <a:xfrm>
              <a:off x="3068639" y="36576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latin typeface="Arial" charset="0"/>
                </a:rPr>
                <a:t>A</a:t>
              </a:r>
            </a:p>
          </p:txBody>
        </p:sp>
        <p:sp>
          <p:nvSpPr>
            <p:cNvPr id="20504" name="AutoShape 17"/>
            <p:cNvSpPr>
              <a:spLocks noChangeArrowheads="1"/>
            </p:cNvSpPr>
            <p:nvPr/>
          </p:nvSpPr>
          <p:spPr bwMode="auto">
            <a:xfrm>
              <a:off x="2382839" y="4510087"/>
              <a:ext cx="304800" cy="228600"/>
            </a:xfrm>
            <a:prstGeom prst="star4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5" name="Picture 2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67000" y="2435225"/>
              <a:ext cx="1181100" cy="9175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57600" y="2133600"/>
            <a:ext cx="2514600" cy="3509962"/>
            <a:chOff x="3754439" y="2371725"/>
            <a:chExt cx="2514600" cy="3509962"/>
          </a:xfrm>
        </p:grpSpPr>
        <p:sp>
          <p:nvSpPr>
            <p:cNvPr id="20498" name="Freeform 12"/>
            <p:cNvSpPr>
              <a:spLocks/>
            </p:cNvSpPr>
            <p:nvPr/>
          </p:nvSpPr>
          <p:spPr bwMode="auto">
            <a:xfrm>
              <a:off x="3754439" y="3367087"/>
              <a:ext cx="2514600" cy="2514600"/>
            </a:xfrm>
            <a:custGeom>
              <a:avLst/>
              <a:gdLst>
                <a:gd name="T0" fmla="*/ 0 w 1584"/>
                <a:gd name="T1" fmla="*/ 2147483647 h 1584"/>
                <a:gd name="T2" fmla="*/ 2147483647 w 1584"/>
                <a:gd name="T3" fmla="*/ 2147483647 h 1584"/>
                <a:gd name="T4" fmla="*/ 2147483647 w 1584"/>
                <a:gd name="T5" fmla="*/ 2147483647 h 1584"/>
                <a:gd name="T6" fmla="*/ 2147483647 w 1584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584"/>
                <a:gd name="T14" fmla="*/ 1584 w 1584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584">
                  <a:moveTo>
                    <a:pt x="0" y="1584"/>
                  </a:moveTo>
                  <a:cubicBezTo>
                    <a:pt x="176" y="1528"/>
                    <a:pt x="352" y="1472"/>
                    <a:pt x="480" y="1248"/>
                  </a:cubicBezTo>
                  <a:cubicBezTo>
                    <a:pt x="608" y="1024"/>
                    <a:pt x="584" y="448"/>
                    <a:pt x="768" y="240"/>
                  </a:cubicBezTo>
                  <a:cubicBezTo>
                    <a:pt x="952" y="32"/>
                    <a:pt x="1448" y="40"/>
                    <a:pt x="15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Text Box 15"/>
            <p:cNvSpPr txBox="1">
              <a:spLocks noChangeArrowheads="1"/>
            </p:cNvSpPr>
            <p:nvPr/>
          </p:nvSpPr>
          <p:spPr bwMode="auto">
            <a:xfrm>
              <a:off x="5262564" y="37592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B</a:t>
              </a:r>
            </a:p>
          </p:txBody>
        </p:sp>
        <p:sp>
          <p:nvSpPr>
            <p:cNvPr id="20500" name="AutoShape 18"/>
            <p:cNvSpPr>
              <a:spLocks noChangeArrowheads="1"/>
            </p:cNvSpPr>
            <p:nvPr/>
          </p:nvSpPr>
          <p:spPr bwMode="auto">
            <a:xfrm>
              <a:off x="4516439" y="4510087"/>
              <a:ext cx="304800" cy="228600"/>
            </a:xfrm>
            <a:prstGeom prst="star4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1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371725"/>
              <a:ext cx="1219200" cy="895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486400" y="2133600"/>
            <a:ext cx="2722562" cy="3471862"/>
            <a:chOff x="5583239" y="2409825"/>
            <a:chExt cx="2722561" cy="3471862"/>
          </a:xfrm>
        </p:grpSpPr>
        <p:sp>
          <p:nvSpPr>
            <p:cNvPr id="20494" name="Freeform 13"/>
            <p:cNvSpPr>
              <a:spLocks/>
            </p:cNvSpPr>
            <p:nvPr/>
          </p:nvSpPr>
          <p:spPr bwMode="auto">
            <a:xfrm>
              <a:off x="5583239" y="3367087"/>
              <a:ext cx="2514600" cy="2514600"/>
            </a:xfrm>
            <a:custGeom>
              <a:avLst/>
              <a:gdLst>
                <a:gd name="T0" fmla="*/ 0 w 1584"/>
                <a:gd name="T1" fmla="*/ 2147483647 h 1584"/>
                <a:gd name="T2" fmla="*/ 2147483647 w 1584"/>
                <a:gd name="T3" fmla="*/ 2147483647 h 1584"/>
                <a:gd name="T4" fmla="*/ 2147483647 w 1584"/>
                <a:gd name="T5" fmla="*/ 2147483647 h 1584"/>
                <a:gd name="T6" fmla="*/ 2147483647 w 1584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584"/>
                <a:gd name="T14" fmla="*/ 1584 w 1584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584">
                  <a:moveTo>
                    <a:pt x="0" y="1584"/>
                  </a:moveTo>
                  <a:cubicBezTo>
                    <a:pt x="176" y="1528"/>
                    <a:pt x="352" y="1472"/>
                    <a:pt x="480" y="1248"/>
                  </a:cubicBezTo>
                  <a:cubicBezTo>
                    <a:pt x="608" y="1024"/>
                    <a:pt x="584" y="448"/>
                    <a:pt x="768" y="240"/>
                  </a:cubicBezTo>
                  <a:cubicBezTo>
                    <a:pt x="952" y="32"/>
                    <a:pt x="1448" y="40"/>
                    <a:pt x="1584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16"/>
            <p:cNvSpPr txBox="1">
              <a:spLocks noChangeArrowheads="1"/>
            </p:cNvSpPr>
            <p:nvPr/>
          </p:nvSpPr>
          <p:spPr bwMode="auto">
            <a:xfrm>
              <a:off x="7015164" y="3759200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C</a:t>
              </a:r>
            </a:p>
          </p:txBody>
        </p:sp>
        <p:sp>
          <p:nvSpPr>
            <p:cNvPr id="20496" name="AutoShape 19"/>
            <p:cNvSpPr>
              <a:spLocks noChangeArrowheads="1"/>
            </p:cNvSpPr>
            <p:nvPr/>
          </p:nvSpPr>
          <p:spPr bwMode="auto">
            <a:xfrm>
              <a:off x="6345239" y="4510087"/>
              <a:ext cx="304800" cy="228600"/>
            </a:xfrm>
            <a:prstGeom prst="star4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7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2409825"/>
              <a:ext cx="1285875" cy="857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10668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2" name="TextBox 25"/>
          <p:cNvSpPr txBox="1">
            <a:spLocks noChangeArrowheads="1"/>
          </p:cNvSpPr>
          <p:nvPr/>
        </p:nvSpPr>
        <p:spPr bwMode="auto">
          <a:xfrm>
            <a:off x="1836737" y="1459468"/>
            <a:ext cx="2811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“A” is more potent than “B”</a:t>
            </a:r>
            <a:endParaRPr lang="en-US" dirty="0"/>
          </a:p>
        </p:txBody>
      </p:sp>
      <p:sp>
        <p:nvSpPr>
          <p:cNvPr id="20493" name="TextBox 26"/>
          <p:cNvSpPr txBox="1">
            <a:spLocks noChangeArrowheads="1"/>
          </p:cNvSpPr>
          <p:nvPr/>
        </p:nvSpPr>
        <p:spPr bwMode="auto">
          <a:xfrm>
            <a:off x="5334000" y="1459468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“B” is more potent than “C”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3724" y="1764268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abanero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1764268"/>
            <a:ext cx="12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</a:t>
            </a:r>
            <a:r>
              <a:rPr lang="en-US" b="1" dirty="0" smtClean="0"/>
              <a:t>alapeño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764268"/>
            <a:ext cx="156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 Pepper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2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Dose-Response Curve for Chili Peppers</a:t>
            </a:r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76387" y="1767811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1576386" y="4724400"/>
            <a:ext cx="7186613" cy="1521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23719" y="5867400"/>
            <a:ext cx="3661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2000" b="1" dirty="0" err="1" smtClean="0"/>
              <a:t>Quantity</a:t>
            </a:r>
            <a:r>
              <a:rPr lang="es-ES_tradnl" sz="2000" b="1" dirty="0" smtClean="0"/>
              <a:t> (</a:t>
            </a:r>
            <a:r>
              <a:rPr lang="es-ES_tradnl" sz="2000" b="1" dirty="0" err="1" smtClean="0"/>
              <a:t>Dose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or</a:t>
            </a:r>
            <a:r>
              <a:rPr lang="es-ES_tradnl" sz="2000" b="1" dirty="0" smtClean="0"/>
              <a:t> </a:t>
            </a:r>
            <a:r>
              <a:rPr lang="es-ES_tradnl" sz="2000" b="1" dirty="0" err="1"/>
              <a:t>E</a:t>
            </a:r>
            <a:r>
              <a:rPr lang="es-ES_tradnl" sz="2000" b="1" dirty="0" err="1" smtClean="0"/>
              <a:t>xposure</a:t>
            </a:r>
            <a:r>
              <a:rPr lang="es-ES_tradnl" sz="2000" b="1" dirty="0" smtClean="0"/>
              <a:t>)</a:t>
            </a:r>
            <a:endParaRPr lang="es-ES_tradnl" sz="2000" b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216315" y="2989956"/>
            <a:ext cx="1410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2000" b="1" dirty="0" smtClean="0"/>
              <a:t>Response</a:t>
            </a:r>
            <a:endParaRPr lang="es-ES_tradnl" sz="2000" b="1" dirty="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1652587" y="3749011"/>
            <a:ext cx="2438400" cy="914400"/>
          </a:xfrm>
          <a:custGeom>
            <a:avLst/>
            <a:gdLst>
              <a:gd name="T0" fmla="*/ 0 w 1536"/>
              <a:gd name="T1" fmla="*/ 2147483647 h 576"/>
              <a:gd name="T2" fmla="*/ 2147483647 w 1536"/>
              <a:gd name="T3" fmla="*/ 2147483647 h 576"/>
              <a:gd name="T4" fmla="*/ 2147483647 w 1536"/>
              <a:gd name="T5" fmla="*/ 0 h 576"/>
              <a:gd name="T6" fmla="*/ 0 60000 65536"/>
              <a:gd name="T7" fmla="*/ 0 60000 65536"/>
              <a:gd name="T8" fmla="*/ 0 60000 65536"/>
              <a:gd name="T9" fmla="*/ 0 w 1536"/>
              <a:gd name="T10" fmla="*/ 0 h 576"/>
              <a:gd name="T11" fmla="*/ 1536 w 153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576">
                <a:moveTo>
                  <a:pt x="0" y="576"/>
                </a:moveTo>
                <a:cubicBezTo>
                  <a:pt x="400" y="552"/>
                  <a:pt x="800" y="528"/>
                  <a:pt x="1056" y="432"/>
                </a:cubicBezTo>
                <a:cubicBezTo>
                  <a:pt x="1312" y="336"/>
                  <a:pt x="1456" y="72"/>
                  <a:pt x="153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4090987" y="2301211"/>
            <a:ext cx="990600" cy="1447800"/>
          </a:xfrm>
          <a:custGeom>
            <a:avLst/>
            <a:gdLst>
              <a:gd name="T0" fmla="*/ 0 w 624"/>
              <a:gd name="T1" fmla="*/ 2147483647 h 912"/>
              <a:gd name="T2" fmla="*/ 2147483647 w 624"/>
              <a:gd name="T3" fmla="*/ 0 h 912"/>
              <a:gd name="T4" fmla="*/ 0 60000 65536"/>
              <a:gd name="T5" fmla="*/ 0 60000 65536"/>
              <a:gd name="T6" fmla="*/ 0 w 624"/>
              <a:gd name="T7" fmla="*/ 0 h 912"/>
              <a:gd name="T8" fmla="*/ 624 w 62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912">
                <a:moveTo>
                  <a:pt x="0" y="912"/>
                </a:moveTo>
                <a:cubicBezTo>
                  <a:pt x="260" y="532"/>
                  <a:pt x="520" y="152"/>
                  <a:pt x="62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5081587" y="1666211"/>
            <a:ext cx="2667000" cy="635000"/>
          </a:xfrm>
          <a:custGeom>
            <a:avLst/>
            <a:gdLst>
              <a:gd name="T0" fmla="*/ 0 w 1680"/>
              <a:gd name="T1" fmla="*/ 2147483647 h 400"/>
              <a:gd name="T2" fmla="*/ 2147483647 w 1680"/>
              <a:gd name="T3" fmla="*/ 2147483647 h 400"/>
              <a:gd name="T4" fmla="*/ 2147483647 w 1680"/>
              <a:gd name="T5" fmla="*/ 2147483647 h 400"/>
              <a:gd name="T6" fmla="*/ 0 60000 65536"/>
              <a:gd name="T7" fmla="*/ 0 60000 65536"/>
              <a:gd name="T8" fmla="*/ 0 60000 65536"/>
              <a:gd name="T9" fmla="*/ 0 w 1680"/>
              <a:gd name="T10" fmla="*/ 0 h 400"/>
              <a:gd name="T11" fmla="*/ 1680 w 1680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400">
                <a:moveTo>
                  <a:pt x="0" y="400"/>
                </a:moveTo>
                <a:cubicBezTo>
                  <a:pt x="196" y="264"/>
                  <a:pt x="392" y="128"/>
                  <a:pt x="672" y="64"/>
                </a:cubicBezTo>
                <a:cubicBezTo>
                  <a:pt x="952" y="0"/>
                  <a:pt x="1512" y="24"/>
                  <a:pt x="1680" y="1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27112" y="1724949"/>
            <a:ext cx="43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100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19187" y="3063211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50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179512" y="4544349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/>
              <a:t>0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60512" y="4849149"/>
            <a:ext cx="6827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/>
              <a:t>1</a:t>
            </a:r>
            <a:r>
              <a:rPr lang="en-US" sz="1200" b="1" dirty="0" smtClean="0"/>
              <a:t>	         2	          3	           4	           5	            6	            7	             8</a:t>
            </a:r>
            <a:endParaRPr lang="en-US" sz="1200" b="1" dirty="0"/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9884" y="5173183"/>
            <a:ext cx="802121" cy="9245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Documents and Settings\gandolfi.PHARMACY\Local Settings\Temporary Internet Files\Content.IE5\J6EGYPGT\MC9004343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7" y="2910811"/>
            <a:ext cx="7350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 descr="C:\Documents and Settings\gandolfi.PHARMACY\Local Settings\Temporary Internet Files\Content.IE5\HC5VE63N\MC9004344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7" y="1844011"/>
            <a:ext cx="5556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1023" y="5209711"/>
            <a:ext cx="981509" cy="493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8286" y="5171411"/>
            <a:ext cx="342901" cy="531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C:\Documents and Settings\gandolfi.PHARMACY\Local Settings\Temporary Internet Files\Content.IE5\J6EGYPGT\MC90042317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7" y="4053811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Chemical Substances </a:t>
            </a:r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have Two Types of Health Effects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181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D16349"/>
                </a:solidFill>
              </a:rPr>
              <a:t>Noncarcinogen</a:t>
            </a:r>
            <a:endParaRPr lang="en-US" sz="2800" dirty="0" smtClean="0">
              <a:solidFill>
                <a:srgbClr val="D16349"/>
              </a:solidFill>
            </a:endParaRPr>
          </a:p>
          <a:p>
            <a:pPr lvl="1">
              <a:defRPr/>
            </a:pPr>
            <a:r>
              <a:rPr lang="en-US" dirty="0"/>
              <a:t>It is treated as a point below where it is estimated that </a:t>
            </a:r>
            <a:r>
              <a:rPr lang="en-US" dirty="0" smtClean="0"/>
              <a:t>cancer may develop</a:t>
            </a:r>
          </a:p>
          <a:p>
            <a:pPr lvl="2"/>
            <a:r>
              <a:rPr lang="en-US" sz="2100" dirty="0">
                <a:solidFill>
                  <a:srgbClr val="000000"/>
                </a:solidFill>
              </a:rPr>
              <a:t>T</a:t>
            </a:r>
            <a:r>
              <a:rPr lang="en-US" sz="2100" dirty="0" smtClean="0">
                <a:solidFill>
                  <a:srgbClr val="000000"/>
                </a:solidFill>
              </a:rPr>
              <a:t>he effects can be other types, such as:</a:t>
            </a:r>
          </a:p>
          <a:p>
            <a:pPr lvl="3"/>
            <a:r>
              <a:rPr lang="en-US" sz="2100" dirty="0" smtClean="0">
                <a:solidFill>
                  <a:srgbClr val="000000"/>
                </a:solidFill>
              </a:rPr>
              <a:t>Skin rash </a:t>
            </a:r>
          </a:p>
          <a:p>
            <a:pPr lvl="3"/>
            <a:r>
              <a:rPr lang="en-US" sz="2100" dirty="0" smtClean="0">
                <a:solidFill>
                  <a:srgbClr val="000000"/>
                </a:solidFill>
              </a:rPr>
              <a:t>Heart problems </a:t>
            </a:r>
          </a:p>
          <a:p>
            <a:pPr lvl="3"/>
            <a:r>
              <a:rPr lang="en-US" sz="2100" dirty="0" smtClean="0">
                <a:solidFill>
                  <a:srgbClr val="000000"/>
                </a:solidFill>
              </a:rPr>
              <a:t>Diabetes</a:t>
            </a:r>
          </a:p>
          <a:p>
            <a:r>
              <a:rPr lang="en-US" sz="2800" dirty="0" smtClean="0">
                <a:solidFill>
                  <a:srgbClr val="D16349"/>
                </a:solidFill>
              </a:rPr>
              <a:t>Carcinogen</a:t>
            </a:r>
          </a:p>
          <a:p>
            <a:pPr lvl="1"/>
            <a:r>
              <a:rPr lang="en-US" dirty="0"/>
              <a:t>It is treated as something that always has a negative </a:t>
            </a:r>
            <a:r>
              <a:rPr lang="en-US" dirty="0" smtClean="0"/>
              <a:t>risk 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/>
              <a:t>If a chemical is </a:t>
            </a:r>
            <a:r>
              <a:rPr lang="en-US" sz="2800" dirty="0" smtClean="0"/>
              <a:t>labeled as carcinogenic </a:t>
            </a:r>
            <a:r>
              <a:rPr lang="en-US" sz="2800" dirty="0"/>
              <a:t>or non-</a:t>
            </a:r>
            <a:r>
              <a:rPr lang="en-US" sz="2800" dirty="0" smtClean="0"/>
              <a:t>carcinogenic, this label can change in regards to the available information.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What is the difference between hazard and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447800"/>
            <a:ext cx="4419600" cy="525780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n-US" sz="2800" b="1" dirty="0" smtClean="0">
                <a:solidFill>
                  <a:srgbClr val="D16349"/>
                </a:solidFill>
                <a:latin typeface="Georgia"/>
                <a:cs typeface="Georgia"/>
              </a:rPr>
              <a:t>Risk:</a:t>
            </a:r>
            <a:r>
              <a:rPr lang="es-ES_tradnl" sz="2800" b="1" dirty="0" smtClean="0">
                <a:solidFill>
                  <a:srgbClr val="D16349"/>
                </a:solidFill>
                <a:latin typeface="Georgia"/>
                <a:cs typeface="Georgia"/>
              </a:rPr>
              <a:t> </a:t>
            </a:r>
            <a:r>
              <a:rPr lang="en-US" sz="2800" dirty="0"/>
              <a:t>probability that an event </a:t>
            </a:r>
            <a:r>
              <a:rPr lang="en-US" sz="2800" dirty="0" smtClean="0"/>
              <a:t>or effect will </a:t>
            </a:r>
            <a:r>
              <a:rPr lang="en-US" sz="2800" dirty="0"/>
              <a:t>occur </a:t>
            </a:r>
            <a:r>
              <a:rPr lang="en-US" sz="2800" dirty="0" smtClean="0"/>
              <a:t>and</a:t>
            </a:r>
            <a:endParaRPr lang="es-ES_tradnl" sz="2800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pPr lvl="1"/>
            <a:r>
              <a:rPr lang="en-US" sz="2400" dirty="0"/>
              <a:t>Combination of the possibility that an event occurs and its negative consequences</a:t>
            </a:r>
            <a:endParaRPr lang="es-ES_tradnl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81000" y="14478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b="1" dirty="0" smtClean="0">
                <a:solidFill>
                  <a:schemeClr val="accent1"/>
                </a:solidFill>
                <a:latin typeface="Georgia"/>
                <a:ea typeface="MS PGothic" charset="0"/>
                <a:cs typeface="Georgia"/>
              </a:rPr>
              <a:t>Hazard: </a:t>
            </a:r>
            <a:r>
              <a:rPr lang="en-US" sz="2800" dirty="0" smtClean="0"/>
              <a:t>that </a:t>
            </a:r>
            <a:r>
              <a:rPr lang="en-US" sz="2800" dirty="0"/>
              <a:t>which threatens </a:t>
            </a:r>
            <a:r>
              <a:rPr lang="en-US" sz="2800" dirty="0" smtClean="0"/>
              <a:t>our health or </a:t>
            </a:r>
            <a:r>
              <a:rPr lang="en-US" sz="2800" dirty="0"/>
              <a:t>the environment</a:t>
            </a:r>
            <a:endParaRPr lang="es-ES_tradnl" dirty="0"/>
          </a:p>
        </p:txBody>
      </p:sp>
      <p:pic>
        <p:nvPicPr>
          <p:cNvPr id="4" name="Picture 3" descr="MP9004255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429000"/>
            <a:ext cx="1524000" cy="2804909"/>
          </a:xfrm>
          <a:prstGeom prst="rect">
            <a:avLst/>
          </a:prstGeom>
        </p:spPr>
      </p:pic>
      <p:pic>
        <p:nvPicPr>
          <p:cNvPr id="6" name="Picture 5" descr="MP9003142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29000"/>
            <a:ext cx="1524000" cy="280490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133600" y="4648200"/>
            <a:ext cx="9144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D16349"/>
                </a:solidFill>
              </a:rPr>
              <a:t>Carcinogen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Cancer is treated as something that has no "safe" level </a:t>
            </a:r>
          </a:p>
          <a:p>
            <a:r>
              <a:rPr lang="en-US" sz="2800" dirty="0" smtClean="0"/>
              <a:t>There is always a possibility of risk with an increase of the dose </a:t>
            </a:r>
          </a:p>
          <a:p>
            <a:r>
              <a:rPr lang="en-US" sz="2800" dirty="0" smtClean="0"/>
              <a:t>It is common to put the risk of a chemical in terms of probability:  </a:t>
            </a:r>
          </a:p>
          <a:p>
            <a:pPr lvl="1"/>
            <a:r>
              <a:rPr lang="en-US" sz="2400" dirty="0" smtClean="0"/>
              <a:t>1 person in 1 million people runs less risk than 1 person in 100 people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6" name="Picture 5" descr="MP9002893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514600"/>
            <a:ext cx="3657600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Exposure Assessment</a:t>
            </a:r>
            <a:endParaRPr lang="en-US" dirty="0"/>
          </a:p>
        </p:txBody>
      </p:sp>
      <p:pic>
        <p:nvPicPr>
          <p:cNvPr id="3" name="Picture 2" descr="MP9004304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352800"/>
            <a:ext cx="2286000" cy="2286000"/>
          </a:xfrm>
          <a:prstGeom prst="rect">
            <a:avLst/>
          </a:prstGeom>
        </p:spPr>
      </p:pic>
      <p:pic>
        <p:nvPicPr>
          <p:cNvPr id="5" name="Picture 4" descr="MP900411759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352800"/>
            <a:ext cx="2286000" cy="2286000"/>
          </a:xfrm>
          <a:prstGeom prst="rect">
            <a:avLst/>
          </a:prstGeom>
        </p:spPr>
      </p:pic>
      <p:pic>
        <p:nvPicPr>
          <p:cNvPr id="6" name="Picture 5" descr="MP90044866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3528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r>
              <a:rPr lang="en-US" dirty="0" smtClean="0"/>
              <a:t>Exposure Occurs When We…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267200" cy="42702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Come into contact with the hazard</a:t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Direct contact such as:</a:t>
            </a:r>
          </a:p>
          <a:p>
            <a:pPr lvl="1"/>
            <a:r>
              <a:rPr lang="en-US" sz="2300" dirty="0" smtClean="0"/>
              <a:t>Touch (skin)</a:t>
            </a:r>
          </a:p>
          <a:p>
            <a:pPr lvl="1"/>
            <a:r>
              <a:rPr lang="en-US" sz="2300" dirty="0" smtClean="0"/>
              <a:t>Breath (inhale)</a:t>
            </a:r>
          </a:p>
          <a:p>
            <a:pPr lvl="1"/>
            <a:r>
              <a:rPr lang="en-US" sz="2300" dirty="0" smtClean="0"/>
              <a:t>Eat/drink (ingest)</a:t>
            </a:r>
          </a:p>
        </p:txBody>
      </p:sp>
      <p:sp>
        <p:nvSpPr>
          <p:cNvPr id="241666" name="AutoShape 2" descr="data:image/jpg;base64,/9j/4AAQSkZJRgABAQAAAQABAAD/2wCEAAkGBhQREBQSEhMUFBQUFRcWFBgWFxsWFhUWGxoYFRYXGR8aHCYeGBolGhUbHy8gIycpLCwsGh4xNTAqNSYrLCkBCQoKDgwOGg8PGikiHCQpLDUpLSotLDUsNS0tLTUpLS0vLS4pLCoqLCwvLyksLSksNCwsLC8pKS00NS0wNCw0Nf/AABEIAOEA4QMBIgACEQEDEQH/xAAcAAEAAgMBAQEAAAAAAAAAAAAABQYDBAcBAgj/xABGEAACAQMCAwMHCwMBBgYDAAABAgMABBESIQUGMRNBUQcUIjVhc5MWFyMyQlJUcYGxsjORoRVDU2KSwfBEgqLC0eEkJTT/xAAbAQEAAwEBAQEAAAAAAAAAAAAAAQIEBwMGBf/EADMRAAIBAQUECQMFAQEAAAAAAAABAhEDEiExUQRBYZETFDRSU3FysfAiM4FCocHR4fEj/9oADAMBAAIRAxEAPwCW8nvk9tLyxWaZXLl3UlXKjCnA2FWX5oOH/cl+K1PJB6rT3kv8qu1UjFUP1Nr2u3jbzjGbSTe8pPzQcP8AuS/FanzQcP8AuS/FartSpurQzdd2jxJcyk/NBw/7kvxWp80HD/uS/FartSl1aDru0eJLmUn5oOH/AHJfitT5oOH/AHJfitV2pS6tB13aPElzKT80HD/uS/FanzQcP+5L8Vqu1KXVoOu7R4kuZx7nvyYLaol1ZxPNHEc3FuXJaSPvZGHpBh4DPj3EGY5d5A4VfW8dzAJGRx/vWyp+0rDuYHYj/wCa6QRXOuTbYWXHOIWUe0M0Ud4idyMTok0+AJb/AAKXVoOu7R4kuZIfNBw/7kvxWp80HD/uS/FartSl1aDru0eJLmUn5oOH/cl+K1Pmg4f9yX4rVdqUurQdd2jxJcyk/NBw/wC5L8VqfNBw/wC5L8Vqu1KXVoOu7R4kuZSfmg4f9yX4rU+aDh/3JfitV2pS6tB13aPElzKT80HD/uS/FanzQcP+5L8Vqu1KXVoOu7R4kuZSfmg4f9yX4rU+aDh/3JfitV2pS6tB13aPElzKT80HD/uS/FanzQcP+5L8Vqu1KXVoOu7R4kuZSfmg4f8Acl+K1RfM/kvsoLO4mjSTXHEzrmRiMgZGR310qoLnj1bd+4k/ajitD1sds2h2kU5vNb+J+bcfl/aleUrLU+7wO9eSD1WnvJf5VdqpPkg9Vp7yX+VXatUckc/23tFp6mKUpVjIKUpQClKUApSlAK5/9TmrJ/2vDCB+azA/9KufFuLw2sTTXEixRr1Zjgewe0+wb1QeV708V4yeIxRutpBbGCOR1K9s7NklQfsgE/48aA6XSlKAUpSgFKUoBSlKAUpSgFKUoBSlKAVBc8erbv3En7VO1Bc8erbv3En7VDPaw+7HzXufmylKVkOinevJB6rT3kv8qu1UnyQeq095L/KrtWqOSOf7b2i09TFKUqxkFKUoBSlKAUpXmKA5hBa/63xeZphqsOHN2UcZ+pNc/adh0YDfbw0+JrpscQUAKAABgAbADwA7q5zy+v8ApvHri0O0HEAbm38BMP6qD2/WP5Ba6TQClKUApSlAKUpQClKUApSlAKUpQClKUAqC549W3fuJP2qdqC549W3fuJP2qGe1h92Pmvc/NlKUrIdFO9eSD1WnvJf5VdqpPkg9Vp7yX+VXatUckc/23tFp6mKUpVjIKUpQClKUApSlAUTyucIkezS8g/r2Ei3EfiVX+ov5Y9L/AMvtq28D4sl1bRXEZykqK49mRkj8wcj9K3JYwylSMgggg9CDsRXOvJfI1nc3vCJDtbuZrXP2reQ5wPyJGfaxoDo9KUoBSlKAUpSgFKUoBSlKAUpSgFKUoBUFzx6tu/cSftU7UFzx6tu/cSftUM9rD7sfNe5+bKUpWQ6Kd68kHqtPeS/yq7VSfJB6rT3kv8qu1ao5I5/tvaLT1MUpSrGQUpSgFKUoBSlKAVzjynxmzubPi8Y/oP2N1jvt5Djf8iT+rDwro9aHHeEJdW0tvIMpKhQ+zI2P5g4P6UBuROGAIOQQCCO8Hoa+6ovki4xI9k1rPtcWEhtpAeuF/pn2jT6Oe/TV6oBSlKAUpSgFeZr2vDQGlPdSidEWLMTKxeTUBoYfVXT1OfGt6o6whnEkxldGRnBhVVwUTHRj3kmpGhaWGHsKUpQqKGlaFtxmOSeWBSTJCFMnokAatxgnY/pQlRbq1uMlpxNJJJY11aoSFfKkDJGoYJGG28KjeePVt37iT9q32vHE6xiJihQsZcjSrAgBCM6snrmtDnj1bd+4k/ao3HtZL/1h5r3PzZSlKyHRDvXkg9Vp7yX+VXaqT5IPVae8l/lV2rVHJHP9t7RaepilKVYyClKUApSvhye4Z/xQH0agOYOfLGx2ubmNG+4MvJ/yrlh/aveI8vS3WRPdSJF/urc9lqHg8m8h/JSopYcqWFkpZIIIsbtIwBb82d8sf1NAVSby+8PX7N0w8RCAP/U4qS5Y8r9lxC4W2gE/aOGI1xhVAVSxyQxxsKneCcxWd92q2zxzCIhZMLtuMgjIwynfcbbGoDkryXw8Nurm6BDNI7dj4Qwk6tPtbuJ8APbQGty8ueZeImLaNbaATY6NMcFSfboDD+9dDrnfkZJmhvL5vrXl5I49iL6KD8hlhXRBQClKUApXhNY5lypAOkkEAjqDjqM7UBkNRb8axdi27GY5TWZQv0SjfALZ6nHSpGJCqgEliAASepPTJxtv1rW4hetGY9ETy65AjaSB2anOZGz3DHd40LxpWlK/sYuMSZTsUnEE0oIibZmyNyVU/W2/et+MEKATkgDJ6ZPefZWOS2VmVmVSy50kgErnY4PdmtSZZYo5nTM7kl4o2KoBsAIwwHTIJycnegWKUV8/P9mb/VE8483ye0MZk+qdOnIX63TOT061uVht2JVSy6WKjUM50nG4z34PfWrdXMwnjRIQ0TBu0k1gGMj6o04y2aClXRe5IV8lRWj5zN5z2fYjsez1drrGdecaNGM9O+vuy4mkzSKobMTmNtSlRqAB2z1G/UUIcXSp92nEI5WdY3RzG2mQKwJRvBvA1Gc8erbv3En7VLW9miFiiKpc5cqACx8TjqfzqJ549W3fuJP2qHketjTpY01R+bKUpWQ6Id68kHqtPeS/yq7VSfJB6rT3kv8AKrtWqOSOf7b2i09TFKUqxkFKUoBUXxrmW3s11XEyR5+qCcu/sVR6TH8galKgOYOTILySOZzLHPECsc0MhjkVTuQCNiNz1BoCN+U19dbWVl2UZ/296TGPzWFfpG/UrXKvLpwyeAWvb3c1y0val84SFSujAjjXZfrHcknbrXWvkhdJ/S4tdj3yQTfvGpP96gubPJpd8SjSG5voHRH1K4tdEo2wcYl07ju/KgIyy4jpg4RcQtniLwwRNCo1G4tSQrmUD6iqPpFkOACCN811thkVX+UeS4OHR6IgzOwXtJXOZHwAFBPcoAwFGwqw0Byzgly/L92tjOdXD7mRjaznbsZGOTFJ3YJ7/wBfHHUhUZzLy9FfW0ltOuUkHXvVvsuvgwO9VLyfcxSwSvwi/b/8mAZt5D/4m3+ywz1YAb9+PapoDoNa7Sv2igIChUlm1YYMMaQFxuCM75GMVnNaHFeNw2yh55UiU7AscZPs7zQtFNuiVTeNaacPOEDSyMUcvnIUtkthGwACoDYx7BXxBLM0sgZUEGleydWOtiQdeRjYDurFw6FUga3gm1NDlC0hMrI5Goa9wScMDjPShalN+hvtdprEZZQ7AsFyNRUdSB1IrBY8LSDtOz1fSSNK2pi3pN1xnoNulR97Cq3sUzxD0YmTzhpAoQsygR6SdyxPXu6VsXF8DE8zyKkKEOskbg6kXBbVtgDUCpAzt3ioLXXRXd+fnX5xM6QPIInkzG6ZJRHJQkgjDHA1gZz0G9YoLuaO21zxh5QCWSDLZ32CaiM7eNatjxO3ufN7lRIC/aLDqV12I9IkD0QCF2LfpUlLFKZkYOoiCtrXHpM5xoOe4AZ/U1JEk19MvmeB9ys50aAuNQ16sghMHOMfazjrt1rBxazlkRRDP2DB1JbQJNSjOVwSMZ8a2LaYtqyjJhmUasekAdmGD0PdXvbHtNGlsadWvbTnONPXOe/pQom066GWtPiPFo7cIZW0h5FjXYnLscKNqT2BaaOXtZFCBgY1I7N9W2XGMkjG29bbxBuoBwcjO+COh/OgV1UrifQNQfPHq279xJ+1TtQXPHq279xJ+1Q8j0sPux817n5spSlZDop3ryQeq095L/KrtVJ8kHqtPeS/yq7Vqjkjn+29otPUxSlKsZBSlKAUpSgFKUoBSlKAVUPKJye15Es9udF7antLVxgHUNzGc7FWxjfbOO7NW+vMUBXORebRxG0EpGiZCY7iPoY5V2YY6gHqP/o1IXNlDPOBLBraEB0d0ygL5BCE9W9Hcd21UnjsH+l8bt7yM6bfiLeb3S/ZE2PopPAEnv8AY3jV+4lxNIFVpCQHdYxhS3pMcLnA2Ht6ULQrX6cxLxJFDkHV2WA6oC7KSAQNK5OcEHHga1OIWsBkWWSTQyhox9JoBMuFwQCMscbHr4V93dtNJFKiuLeQtiORcSHSMYYggDJGRjfHjVf5h4dBLK8EYhkuGVZbmJl9OeNFZU0tnET5OAw6ZqGe9lGLedNaaYfimf8AOpscWXzq1urbzR37EqkayPo7bTgh1bOoDb6x6/qaST2drlJnihknijUwySa0XSpVQFOwXOQTtnFRHELLVNHDH5rHrgjS9ilkftwiaSAHXrpUjfIznfNe8w8KNxJpa7t1xcjbKakgiRHZMsh+kU4fBOBrOapia4wjhFyonjv4eelcvySMRv8AzhLd2VIRbanmijAXtA2Aqa8qvo4GCOma3LziDJcLFakSETqbxCdTxxyKcONTYRRgHA/tvWrzDxNNcsNwzQwywCKORyDDJJJk5xjOpcddWMeG1asTqL9JOznKWtsVlnChYX9AMGUKC0xK9MZx3VORVRvK80snglg/70pudC1WUEqNKZJQ6s+Yl0hezXH1Mj62++a1jwloYJUtXCyOzOrTFpFDMcnO+cewV5d25MHaQp20gJmhWZiAHIOME7oMMQB3Vg4qzwRT3LTMmYVAUqZY4XAxqVVGpt23/KrMyRTbonvWFN/kTq9BnrjfFa2l44gBmZxpGXIQtuAxOBgHBJ2HdUYZA8C3MMkLzmHs45WYiFmJGRgHoXXp17qmCzLHlhqYLkhO9gNwufE9Kko4uPMRXSM7IGUuoBZQQWUHoSOozUTzx6tu/cSftW7wqNXHnHYGGWVV7QMoEu2QqvjwrS549W3fuJP2qNxeySVtFLVe5+bKUpWQ6Id68kHqtPeS/wAqu1UnyQeq095L/KrtWqOSOf7b2i09TFKUqxkFKUoBSlKAUpSgFKUoBXma1+JXDRwyOil2RHZVHVmCkhf1IxXJeW7jiXFYUnXi3YiZnVo4bYMICv2GbIKNjBBPXPWgJvyx3ySxQWEfp3c9xC0KDdkCtkyH7oxkZPt8DV34pxEW8YlkKiJATK5zkDGAVABzlqq3JnJ0NpLOdMz3edJurjDPKCo9KLc4QE4/xk1L8MurjX5vKGYQgGWeSIKlwCCR2eGwpU4zkHoelRU9o2e97s/IyX3DzJcRSm8ljQ6DHEhVFkZcueo1MCOq+Ar64tcZuIbcKymZXLSp6LIselsBsHqWAwe4mtDgNvA7ydjHrRZXkSdpBKFmZVB7MMcrs56bbe2onmTiRV7SwjkxcMzR+eTA4icINejOzzsr+iucDPsoesvoeO5acMMtHTMx33F7y8uLvh0SxbPpafSGS3gYZwdzrnb7K92MnoKhODzxWUV1aPFcl0v5pIma2mnDx5QHLhDnWqsCe/VvXT+AcBis4RDCuFG7E7vIx+s7nqzE9SaksUoeHSO9eWBy7hfNq9r2lz27KyHXClhcGMyZwJAXQnIQBegqT4b5QoY2kV0vmTUDETZyAKpH9NQsQwFwNzknNX6vMUoTO1c86cjn9lzZZRIUC8TIMva5aC5J1ZBxnTnRt9XpVx4pDLJFiCRYnJU6mTWNOQWGDjcjapCvKUK323eeJGeYWzDzfREREUk7IADQclkbSPq7gkfrUdZ80zSypGLGdMlu0aTCoiAlcg76ySB6PgalL/h6TjAdkIdGLRNpYlDqCMRuV8QfGtm/LiJzCqtJpOgMdKlu7JHQUPRSjSjVW9W8OPzQ0IuKTiKJntWDvJodEdWES5I7QnYFcAHA33rDzuf/ANbd+4k/jUtaBtC9ppL6Rr0ghdWN9Od8Z8aieePVt37iT9qbibJp2saL9S9z82UpSsh0M715IPVae8l/lV2qk+SD1WnvJf5Vdq1RyRz/AG3tFp6mKUpVjIKUpQClKUApSlAKUpQHhFcr8oXJ/mUw4vaISIpElvLdSVSVVOTKAOjjqe7v8c9ULVz3nLn4Ta+HcNUXd3MpjYr6UMCtlWaRumQCdv7+BEptOqLPYTwXDQXkUWvtYTpmGPQQ4bQ2+dye4HcGtLgtjc2SlCBMj3TnV2hzFA2TqYyfWIIAwPE1k5f5cez4dBZKxYqnZySK+hl1amd0JB3DNsPyrJPNBdRtAZIpYBmGfVIQ/agqETIwMk5zuDnFQzRCTcaPFb/leSwNrmKwWW3IYAqjJIc6+iEOcdmQxOAcDxxWvPbQ8TtvTGq2mQ+i6FHDZ2cE7oRjbA9uamUj0rpXbAwPZgbVHRoY4lnu3UyQxuZGj1LHjqx0ZOdlHXJ64oeadY044fnhyIHl7mJ7aRLO7lWVJP8A+K7yNNyP93IR6InGPyfGRvmsN/5Tmi85ZbC4khtpnhklV4gupCFOzMG7x3d9TvELe2vLZYDH2sM2F+jH9L0e0Vz0MZGxB6gkVHcqcqXFnFJE0yTCS7kmd5FLPJE6r1wQFkyu53B643qSt1KX1ZGP5eXOjX/pV0FIB1GW3AwehyZPbSPnq5YZXhVywzjIltyMjqNpOvsrBxaxuvOFaYecW8kLm4twysg0qCqwo2GcllBz7aycu2UevsmjPaxMbqEGA28cPartGdB0s41YPX/FVriaHYRUL16vl8+Izpzndk4/0m76jP0kG35/SVbKp/KdysfbySx3HnJUy3DSRkagpZVVMeiwAGFA3IxmrHBxhHhjlGpRLpCB1KnLbKCMZG9SmeVpYuDoZLLhkcOvskVO0cyPgY1OerH2mssVuVdm1MQ2PRJGlMDHo7ZGep61EQ3V55vGZEt0uDKFdS5KGPVuVI6to3AqeNSis01m6nmag+ePVt37iT9qlorbS7Pqc6go0k+iuM/VHdnO/wCQqJ549W3fuJP2oy1h92Pmvc/NlKUrGdFO9eSD1WnvJf5VdqpPkg9Vp7yX+VXatUckc/23tFp6mKUpVjIKUpQClKUApSlAKrXN3Ptvw4KspZ5pP6UMS6pZO4YHcM7ZNWWqjzxyH58UuIJTb3kIIhlHQg5zG470OT/c9RtQFck4PxTig13zPaWrMoFrbEds6kgZlckYUA5I/P0elWzhfDrXhYhtba3dBMxGqNGcZGPSlfr+pqscM51K44dxG3S2vEC+bZJS1ndMdiUZfqjUANPTu/4auXBbiYvIk0TqRpbWWDRMzKNSRfaCqR3jvqD1jFNV04kjCpGrU+r0iRsBpU9F2648agk4LcLdEloJbSRzIyPEqvEw3QpgYc6sHU29bh4LBMbgvEw7f6ObUSO0VBhSN/q4OxGM1KxRBVCrsFAA/IbAUJU7laZvgiFi4m9pDJLxCaIL2p0FFICoTiNTtu1SHZ/TB1QsJEwz6/RAXdBpJ6nUdwO7eqne8Zlme4sBYtfLAUWV3mij1F1Eq7EDoDjI8K8k4hxJp1ZuGDsUAMaC4jDrINteoHBGCRpIpkS3GVXk8fLhQnVtou1N1FMyxxmUzRxAFJZANLs4A1M40428BUrKS8ZCNoZl9FsZK5Gxwf2NczTmnikV1HZ9iXd49ZDtFIyKJCzzSdl9VdHoKOpI2yatl+k7FniX0bhoOzdEKyxAAsXnDsupQdtHXBINRUu4XmvqXD/cFx5H1xm9EcjT+ZTSzwaYoWAwJe1+tpIJCqD1LDat2QCGVZ5HVEYFT2krZWSQppRd9Gn0fDPh1Ne3kMFtI17NKyegI21SERAZGPRzjVnvr5vLYDtp5X7eEqjxwsEKKyDIKE9WY4xk0FVJLP8Afhgt2Gf5NK65tZpIYbeFmlkZiyzBotMSMUdwSMZyNt9wR41OycRjWZYC4ErqzqveVXYn/NYZrmSa17S3KLJJGGj7TdQWAI1Y61uQx7KXClwuCQO/bVjO+M1J5zuUypnvx/4Yr3hUUxjMiBjE4kTOfRcbBhj86268LCtPhvEe2DN2ckel2T6RdOrSca18UPce+pPPFrgjdqC549W3fuJP2qdqC549W3fuJP2qGelh92Pmvc/NlKUrIdFO9eSD1WnvJf5VdqpPkg9Vp7yX+VXatUckc/23tFp6mKUpVjIKUpQClKUApSlAKUoaAhuaeVYOIW7QToCCDobHpxt3Oh7iD/fvqlcmXd807cOmutMvD3UyNoD+d2zYMeSd1bAxn/iHeKm+b/KILWYWltbyXd466lij+qgOwaRvsjvx4d4r75B5Ultu2ubxxJeXbB5iv1UAHoRL7Bnu26eFC0ZOLqibuL0JdxITN9Ij4AXMI04Ys7YyrY2G++ajuLcYghtAfOl0mQYkaVj/ALQlgWTJxsy+GwBqRseMpcGdUEiiJzEzMukFsblM9QPGoiz5PitSkqiScpCINOIzrVpRIXOcAkE5O/Qd5qrb3GiCin9dU1TDXf8AjcY+UHB4lxYjcGW2IPiDApBq4Vyqw5mmi4hxGGC3El5NNFoiLfRxxpEFMsjjYJjTgdcsB3Gr3yzzOl7GSFMc0Z0Twv8A1IZO9W8R3hhsRVjPJXXQrl5A3CLqe80tLZ3Tq1y31prV/qiTPV4MdV+x3bVIcZucxR2zNLJHdKEjuY8OwYnUGbSoVVxghh18Ns1a3jBBBAIIwQehHeK5xxzhEnDFIikmj4bJIGfsWPaWDaslk65tmP1lH1c56ZFQy9lJRkq/OP4JLh/BI5Lvs5tVybeIfTPIzq7nKsksf9NXAIIHUjBqSuC9rZ5utV5pcFisarpXVqD6RsoQDOe7FYOE+cJdykLFJZ3BMqzqyKwyihR6ONeSPrHJ9vdUpfcMVoo7cTyRnKkEPmR1TdgS2SwI61CRptJ/VFN1WH+8V5I+uGaI7aEWwaWI6dB15OhjnXqc5YAHPjRuHyE3HaTv2cmOzCAI0AC4bSw3JJ3zXxw/hk0UcydqpZ5JHhJQ6YlbdE06twvgMCpZRtv176sZpSpJtOvvqQfArnzu2YONcDLoR2J1zJp0uzrpXQSwI2qTj4ZGIVhCDs1ChV7gFwV/sQK9vrBJonicZR1KsASux8CDkfpWOC/iWUWocdoIw4TcnswdIO/tGKgSd7GOHD+TeAqD549W3fuJP2qdqC549W3fuJP2qWTYfdj5r3PzZSlKxnRTvXkg9Vp7yX+VXaqT5IPVae8l/lV2rVHJHP8Abe0WnqYpSlWMgpSlAKUpQClKUArw17XhoDnvJ2IuPcWicfSSdhPG3eYsaSPYAWH/AGKvl0H0nsyofHolgSoPtAIJqi8uDtuY+JTd1vBBbj/zfSEf3SugEUBE8y8Ka5tXhXsyW0/1NWjZlY50kHu8a1LLhFvbAziT6NMaA0n0MGlTEwjycKDvnJO9SscMoEeqRCQT2mEI1jBwF9L0DnHj0rXu+DI6dgY4vNmV+0TBBLFgwxp2AzqJ784qKHvGbUbjeFd37+2BC8sQC3gebzaOGWSVmuyGIUKMkyKzA61C4IAONzisF3wBpdN5YMsc8SgQSGQyJeQYDdnMTvpySASSVxkbbVPtM7mWCKMx6EQRyuoeFsjoAGBOBsQcVp8Ns7tMyNoy8iK0Jf6KKFcrqhwNmK4bScjuoXlSd6Tom8c9fn8G1yzzKl7GSFaOaM6LiF9pIZPusO8HqG6EVLugIIIBB2IPQjvqtcy8tO8i3lmwjvIlwM/07iPr2Mw71Pc3VTvW7yzzKl5GxCtFNGdE8L7SQyd6t4g9Qw2IqTKVe+5YNo3m4ia44ZcSDVCmovZyMwIaPScmAt1X7PXpV0vuFxywmJgQpQplTpZVIx6J6jYVvUoWU5KiTNLhEUawRrE2uNUARtWvKjYHV3/nWW6t9en0mXSwb0TjOPsn/hPeK9ubRZI2jYeiylSASux8CDkfpWVFwMeFA3jXeYILFEaR1GGlYM5yTkhQg6nA2AG1ZineAM4xmvi6hLoyhmQkEBlxqX2jIIz+YrKBQirZqcKWYRgXDI0m+TGCq4ycYB36YqO549W3fuJP2qdqC549W3fuJP2qHke1i620XxXufmylKVkOiHevJB6rT3kv8qu1c18l/M9rBw5I5riKN+0kOl2CnBbY71bflxY/jLf4grVF4I+E2yxtHtE2ovN7mTtKgvlxY/jLf4gp8uLH8Zb/ABBU1MvQWvdfJk7SoL5cWP4y3+IKfLix/GW/xBSo6C17r5MnaVBfLix/GW/xBT5cWP4y3+IKVHQWvdfJk7SoL5cWP4y3+IK8PPNj+Mg/5xSqHQWvdfJk9WC8u1ijeSQhURSzk9AoGSf7Cq/feUiwiQsbpG9kYMjH8goJrn/F+bv9bfzcyrYcODDtjK6rcXIGDoVcnSv/AHk9KVQ6C17r5Ms3kdieS3ub+QYa+uZJlB7ox6Kf+6ug1XbTm7h0Uaxx3VsqIoVFDgBVAwAP0FZflxY/jLf4gpUdBa918mS9xCzABXKbg5AByAQSu46EbfrX1NCHUqdwwIPtB2P+DUN8uLH8Zb/EFPlxY/jLf4gpVDoLXuvkyTsbFIIkijGEjUKoySQB7Tuay28+tA2llyOjDDD8x3VD/Lix/GW/xBT5b2P4u3+IKVRLsbV4uL5MyW1lPMsL3DGGSORmZIHzG43Cq2RlhjBxtvW8nC4xMZwiiVkEbPj0igOQpPeATUaOd7H8Zb/EFPlxY/jLf4gpgTKytZfofJk6KVBfLix/GW/xBT5cWP4y3+IKVK9Ba918mTtKgvlxY/jLf4gp8uLH8Zb/ABBSo6C17r5MnaVBfLix/GW/xBT5cWP4y3+IKVHQWvdfJk7UFzx6tu/cSftT5cWP4y3+IKiOb+b7OSwuUS6hZ2hcKocEkkbAe2jaoetjY2itItxea3PU4HSvrT+dKyHQbp8j/oKUpRkbhSlKAUpSgFKUoBQV7ShDPTXyKUqAjwV7SlAKUpUkilKUApSlAKUpQClKUApSlAK9H/WvaURKzMNKUqT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68" name="AutoShape 4" descr="data:image/jpg;base64,/9j/4AAQSkZJRgABAQAAAQABAAD/2wCEAAkGBhQREBQSEhMUFBQUFRcWFBgWFxsWFhUWGxoYFRYXGR8aHCYeGBolGhUbHy8gIycpLCwsGh4xNTAqNSYrLCkBCQoKDgwOGg8PGikiHCQpLDUpLSotLDUsNS0tLTUpLS0vLS4pLCoqLCwvLyksLSksNCwsLC8pKS00NS0wNCw0Nf/AABEIAOEA4QMBIgACEQEDEQH/xAAcAAEAAgMBAQEAAAAAAAAAAAAABQYDBAcBAgj/xABGEAACAQMCAwMHCwMBBgYDAAABAgMABBESIQUGMRNBUQcUIjVhc5MWFyMyQlJUcYGxsjORoRVDU2KSwfBEgqLC0eEkJTT/xAAbAQEAAwEBAQEAAAAAAAAAAAAAAQIEBwMGBf/EADMRAAIBAQUECQMFAQEAAAAAAAABAhEDEiExUQRBYZETFDRSU3FysfAiM4FCocHR4fEj/9oADAMBAAIRAxEAPwCW8nvk9tLyxWaZXLl3UlXKjCnA2FWX5oOH/cl+K1PJB6rT3kv8qu1UjFUP1Nr2u3jbzjGbSTe8pPzQcP8AuS/FanzQcP8AuS/FartSpurQzdd2jxJcyk/NBw/7kvxWp80HD/uS/FartSl1aDru0eJLmUn5oOH/AHJfitT5oOH/AHJfitV2pS6tB13aPElzKT80HD/uS/FanzQcP+5L8Vqu1KXVoOu7R4kuZx7nvyYLaol1ZxPNHEc3FuXJaSPvZGHpBh4DPj3EGY5d5A4VfW8dzAJGRx/vWyp+0rDuYHYj/wCa6QRXOuTbYWXHOIWUe0M0Ud4idyMTok0+AJb/AAKXVoOu7R4kuZIfNBw/7kvxWp80HD/uS/FartSl1aDru0eJLmUn5oOH/cl+K1Pmg4f9yX4rVdqUurQdd2jxJcyk/NBw/wC5L8VqfNBw/wC5L8Vqu1KXVoOu7R4kuZSfmg4f9yX4rU+aDh/3JfitV2pS6tB13aPElzKT80HD/uS/FanzQcP+5L8Vqu1KXVoOu7R4kuZSfmg4f9yX4rU+aDh/3JfitV2pS6tB13aPElzKT80HD/uS/FanzQcP+5L8Vqu1KXVoOu7R4kuZSfmg4f8Acl+K1RfM/kvsoLO4mjSTXHEzrmRiMgZGR310qoLnj1bd+4k/ajitD1sds2h2kU5vNb+J+bcfl/aleUrLU+7wO9eSD1WnvJf5VdqpPkg9Vp7yX+VXatUckc/23tFp6mKUpVjIKUpQClKUApSlAK5/9TmrJ/2vDCB+azA/9KufFuLw2sTTXEixRr1Zjgewe0+wb1QeV708V4yeIxRutpBbGCOR1K9s7NklQfsgE/48aA6XSlKAUpSgFKUoBSlKAUpSgFKUoBSlKAVBc8erbv3En7VO1Bc8erbv3En7VDPaw+7HzXufmylKVkOinevJB6rT3kv8qu1UnyQeq095L/KrtWqOSOf7b2i09TFKUqxkFKUoBSlKAUpXmKA5hBa/63xeZphqsOHN2UcZ+pNc/adh0YDfbw0+JrpscQUAKAABgAbADwA7q5zy+v8ApvHri0O0HEAbm38BMP6qD2/WP5Ba6TQClKUApSlAKUpQClKUApSlAKUpQClKUAqC549W3fuJP2qdqC549W3fuJP2qGe1h92Pmvc/NlKUrIdFO9eSD1WnvJf5VdqpPkg9Vp7yX+VXatUckc/23tFp6mKUpVjIKUpQClKUApSlAUTyucIkezS8g/r2Ei3EfiVX+ov5Y9L/AMvtq28D4sl1bRXEZykqK49mRkj8wcj9K3JYwylSMgggg9CDsRXOvJfI1nc3vCJDtbuZrXP2reQ5wPyJGfaxoDo9KUoBSlKAUpSgFKUoBSlKAUpSgFKUoBUFzx6tu/cSftU7UFzx6tu/cSftUM9rD7sfNe5+bKUpWQ6Kd68kHqtPeS/yq7VSfJB6rT3kv8qu1ao5I5/tvaLT1MUpSrGQUpSgFKUoBSlKAVzjynxmzubPi8Y/oP2N1jvt5Djf8iT+rDwro9aHHeEJdW0tvIMpKhQ+zI2P5g4P6UBuROGAIOQQCCO8Hoa+6ovki4xI9k1rPtcWEhtpAeuF/pn2jT6Oe/TV6oBSlKAUpSgFeZr2vDQGlPdSidEWLMTKxeTUBoYfVXT1OfGt6o6whnEkxldGRnBhVVwUTHRj3kmpGhaWGHsKUpQqKGlaFtxmOSeWBSTJCFMnokAatxgnY/pQlRbq1uMlpxNJJJY11aoSFfKkDJGoYJGG28KjeePVt37iT9q32vHE6xiJihQsZcjSrAgBCM6snrmtDnj1bd+4k/ao3HtZL/1h5r3PzZSlKyHRDvXkg9Vp7yX+VXaqT5IPVae8l/lV2rVHJHP9t7RaepilKVYyClKUApSvhye4Z/xQH0agOYOfLGx2ubmNG+4MvJ/yrlh/aveI8vS3WRPdSJF/urc9lqHg8m8h/JSopYcqWFkpZIIIsbtIwBb82d8sf1NAVSby+8PX7N0w8RCAP/U4qS5Y8r9lxC4W2gE/aOGI1xhVAVSxyQxxsKneCcxWd92q2zxzCIhZMLtuMgjIwynfcbbGoDkryXw8Nurm6BDNI7dj4Qwk6tPtbuJ8APbQGty8ueZeImLaNbaATY6NMcFSfboDD+9dDrnfkZJmhvL5vrXl5I49iL6KD8hlhXRBQClKUApXhNY5lypAOkkEAjqDjqM7UBkNRb8axdi27GY5TWZQv0SjfALZ6nHSpGJCqgEliAASepPTJxtv1rW4hetGY9ETy65AjaSB2anOZGz3DHd40LxpWlK/sYuMSZTsUnEE0oIibZmyNyVU/W2/et+MEKATkgDJ6ZPefZWOS2VmVmVSy50kgErnY4PdmtSZZYo5nTM7kl4o2KoBsAIwwHTIJycnegWKUV8/P9mb/VE8483ye0MZk+qdOnIX63TOT061uVht2JVSy6WKjUM50nG4z34PfWrdXMwnjRIQ0TBu0k1gGMj6o04y2aClXRe5IV8lRWj5zN5z2fYjsez1drrGdecaNGM9O+vuy4mkzSKobMTmNtSlRqAB2z1G/UUIcXSp92nEI5WdY3RzG2mQKwJRvBvA1Gc8erbv3En7VLW9miFiiKpc5cqACx8TjqfzqJ549W3fuJP2qHketjTpY01R+bKUpWQ6Id68kHqtPeS/yq7VSfJB6rT3kv8AKrtWqOSOf7b2i09TFKUqxkFKUoBUXxrmW3s11XEyR5+qCcu/sVR6TH8galKgOYOTILySOZzLHPECsc0MhjkVTuQCNiNz1BoCN+U19dbWVl2UZ/296TGPzWFfpG/UrXKvLpwyeAWvb3c1y0val84SFSujAjjXZfrHcknbrXWvkhdJ/S4tdj3yQTfvGpP96gubPJpd8SjSG5voHRH1K4tdEo2wcYl07ju/KgIyy4jpg4RcQtniLwwRNCo1G4tSQrmUD6iqPpFkOACCN811thkVX+UeS4OHR6IgzOwXtJXOZHwAFBPcoAwFGwqw0Byzgly/L92tjOdXD7mRjaznbsZGOTFJ3YJ7/wBfHHUhUZzLy9FfW0ltOuUkHXvVvsuvgwO9VLyfcxSwSvwi/b/8mAZt5D/4m3+ywz1YAb9+PapoDoNa7Sv2igIChUlm1YYMMaQFxuCM75GMVnNaHFeNw2yh55UiU7AscZPs7zQtFNuiVTeNaacPOEDSyMUcvnIUtkthGwACoDYx7BXxBLM0sgZUEGleydWOtiQdeRjYDurFw6FUga3gm1NDlC0hMrI5Goa9wScMDjPShalN+hvtdprEZZQ7AsFyNRUdSB1IrBY8LSDtOz1fSSNK2pi3pN1xnoNulR97Cq3sUzxD0YmTzhpAoQsygR6SdyxPXu6VsXF8DE8zyKkKEOskbg6kXBbVtgDUCpAzt3ioLXXRXd+fnX5xM6QPIInkzG6ZJRHJQkgjDHA1gZz0G9YoLuaO21zxh5QCWSDLZ32CaiM7eNatjxO3ufN7lRIC/aLDqV12I9IkD0QCF2LfpUlLFKZkYOoiCtrXHpM5xoOe4AZ/U1JEk19MvmeB9ys50aAuNQ16sghMHOMfazjrt1rBxazlkRRDP2DB1JbQJNSjOVwSMZ8a2LaYtqyjJhmUasekAdmGD0PdXvbHtNGlsadWvbTnONPXOe/pQom066GWtPiPFo7cIZW0h5FjXYnLscKNqT2BaaOXtZFCBgY1I7N9W2XGMkjG29bbxBuoBwcjO+COh/OgV1UrifQNQfPHq279xJ+1TtQXPHq279xJ+1Q8j0sPux817n5spSlZDop3ryQeq095L/KrtVJ8kHqtPeS/yq7Vqjkjn+29otPUxSlKsZBSlKAUpSgFKUoBSlKAVUPKJye15Es9udF7antLVxgHUNzGc7FWxjfbOO7NW+vMUBXORebRxG0EpGiZCY7iPoY5V2YY6gHqP/o1IXNlDPOBLBraEB0d0ygL5BCE9W9Hcd21UnjsH+l8bt7yM6bfiLeb3S/ZE2PopPAEnv8AY3jV+4lxNIFVpCQHdYxhS3pMcLnA2Ht6ULQrX6cxLxJFDkHV2WA6oC7KSAQNK5OcEHHga1OIWsBkWWSTQyhox9JoBMuFwQCMscbHr4V93dtNJFKiuLeQtiORcSHSMYYggDJGRjfHjVf5h4dBLK8EYhkuGVZbmJl9OeNFZU0tnET5OAw6ZqGe9lGLedNaaYfimf8AOpscWXzq1urbzR37EqkayPo7bTgh1bOoDb6x6/qaST2drlJnihknijUwySa0XSpVQFOwXOQTtnFRHELLVNHDH5rHrgjS9ilkftwiaSAHXrpUjfIznfNe8w8KNxJpa7t1xcjbKakgiRHZMsh+kU4fBOBrOapia4wjhFyonjv4eelcvySMRv8AzhLd2VIRbanmijAXtA2Aqa8qvo4GCOma3LziDJcLFakSETqbxCdTxxyKcONTYRRgHA/tvWrzDxNNcsNwzQwywCKORyDDJJJk5xjOpcddWMeG1asTqL9JOznKWtsVlnChYX9AMGUKC0xK9MZx3VORVRvK80snglg/70pudC1WUEqNKZJQ6s+Yl0hezXH1Mj62++a1jwloYJUtXCyOzOrTFpFDMcnO+cewV5d25MHaQp20gJmhWZiAHIOME7oMMQB3Vg4qzwRT3LTMmYVAUqZY4XAxqVVGpt23/KrMyRTbonvWFN/kTq9BnrjfFa2l44gBmZxpGXIQtuAxOBgHBJ2HdUYZA8C3MMkLzmHs45WYiFmJGRgHoXXp17qmCzLHlhqYLkhO9gNwufE9Kko4uPMRXSM7IGUuoBZQQWUHoSOozUTzx6tu/cSftW7wqNXHnHYGGWVV7QMoEu2QqvjwrS549W3fuJP2qNxeySVtFLVe5+bKUpWQ6Id68kHqtPeS/wAqu1UnyQeq095L/KrtWqOSOf7b2i09TFKUqxkFKUoBSlKAUpSgFKUoBXma1+JXDRwyOil2RHZVHVmCkhf1IxXJeW7jiXFYUnXi3YiZnVo4bYMICv2GbIKNjBBPXPWgJvyx3ySxQWEfp3c9xC0KDdkCtkyH7oxkZPt8DV34pxEW8YlkKiJATK5zkDGAVABzlqq3JnJ0NpLOdMz3edJurjDPKCo9KLc4QE4/xk1L8MurjX5vKGYQgGWeSIKlwCCR2eGwpU4zkHoelRU9o2e97s/IyX3DzJcRSm8ljQ6DHEhVFkZcueo1MCOq+Ar64tcZuIbcKymZXLSp6LIselsBsHqWAwe4mtDgNvA7ydjHrRZXkSdpBKFmZVB7MMcrs56bbe2onmTiRV7SwjkxcMzR+eTA4icINejOzzsr+iucDPsoesvoeO5acMMtHTMx33F7y8uLvh0SxbPpafSGS3gYZwdzrnb7K92MnoKhODzxWUV1aPFcl0v5pIma2mnDx5QHLhDnWqsCe/VvXT+AcBis4RDCuFG7E7vIx+s7nqzE9SaksUoeHSO9eWBy7hfNq9r2lz27KyHXClhcGMyZwJAXQnIQBegqT4b5QoY2kV0vmTUDETZyAKpH9NQsQwFwNzknNX6vMUoTO1c86cjn9lzZZRIUC8TIMva5aC5J1ZBxnTnRt9XpVx4pDLJFiCRYnJU6mTWNOQWGDjcjapCvKUK323eeJGeYWzDzfREREUk7IADQclkbSPq7gkfrUdZ80zSypGLGdMlu0aTCoiAlcg76ySB6PgalL/h6TjAdkIdGLRNpYlDqCMRuV8QfGtm/LiJzCqtJpOgMdKlu7JHQUPRSjSjVW9W8OPzQ0IuKTiKJntWDvJodEdWES5I7QnYFcAHA33rDzuf/ANbd+4k/jUtaBtC9ppL6Rr0ghdWN9Od8Z8aieePVt37iT9qbibJp2saL9S9z82UpSsh0M715IPVae8l/lV2qk+SD1WnvJf5Vdq1RyRz/AG3tFp6mKUpVjIKUpQClKUApSlAKUpQHhFcr8oXJ/mUw4vaISIpElvLdSVSVVOTKAOjjqe7v8c9ULVz3nLn4Ta+HcNUXd3MpjYr6UMCtlWaRumQCdv7+BEptOqLPYTwXDQXkUWvtYTpmGPQQ4bQ2+dye4HcGtLgtjc2SlCBMj3TnV2hzFA2TqYyfWIIAwPE1k5f5cez4dBZKxYqnZySK+hl1amd0JB3DNsPyrJPNBdRtAZIpYBmGfVIQ/agqETIwMk5zuDnFQzRCTcaPFb/leSwNrmKwWW3IYAqjJIc6+iEOcdmQxOAcDxxWvPbQ8TtvTGq2mQ+i6FHDZ2cE7oRjbA9uamUj0rpXbAwPZgbVHRoY4lnu3UyQxuZGj1LHjqx0ZOdlHXJ64oeadY044fnhyIHl7mJ7aRLO7lWVJP8A+K7yNNyP93IR6InGPyfGRvmsN/5Tmi85ZbC4khtpnhklV4gupCFOzMG7x3d9TvELe2vLZYDH2sM2F+jH9L0e0Vz0MZGxB6gkVHcqcqXFnFJE0yTCS7kmd5FLPJE6r1wQFkyu53B643qSt1KX1ZGP5eXOjX/pV0FIB1GW3AwehyZPbSPnq5YZXhVywzjIltyMjqNpOvsrBxaxuvOFaYecW8kLm4twysg0qCqwo2GcllBz7aycu2UevsmjPaxMbqEGA28cPartGdB0s41YPX/FVriaHYRUL16vl8+Izpzndk4/0m76jP0kG35/SVbKp/KdysfbySx3HnJUy3DSRkagpZVVMeiwAGFA3IxmrHBxhHhjlGpRLpCB1KnLbKCMZG9SmeVpYuDoZLLhkcOvskVO0cyPgY1OerH2mssVuVdm1MQ2PRJGlMDHo7ZGep61EQ3V55vGZEt0uDKFdS5KGPVuVI6to3AqeNSis01m6nmag+ePVt37iT9qlorbS7Pqc6go0k+iuM/VHdnO/wCQqJ549W3fuJP2oy1h92Pmvc/NlKUrGdFO9eSD1WnvJf5VdqpPkg9Vp7yX+VXatUckc/23tFp6mKUpVjIKUpQClKUApSlAKrXN3Ptvw4KspZ5pP6UMS6pZO4YHcM7ZNWWqjzxyH58UuIJTb3kIIhlHQg5zG470OT/c9RtQFck4PxTig13zPaWrMoFrbEds6kgZlckYUA5I/P0elWzhfDrXhYhtba3dBMxGqNGcZGPSlfr+pqscM51K44dxG3S2vEC+bZJS1ndMdiUZfqjUANPTu/4auXBbiYvIk0TqRpbWWDRMzKNSRfaCqR3jvqD1jFNV04kjCpGrU+r0iRsBpU9F2648agk4LcLdEloJbSRzIyPEqvEw3QpgYc6sHU29bh4LBMbgvEw7f6ObUSO0VBhSN/q4OxGM1KxRBVCrsFAA/IbAUJU7laZvgiFi4m9pDJLxCaIL2p0FFICoTiNTtu1SHZ/TB1QsJEwz6/RAXdBpJ6nUdwO7eqne8Zlme4sBYtfLAUWV3mij1F1Eq7EDoDjI8K8k4hxJp1ZuGDsUAMaC4jDrINteoHBGCRpIpkS3GVXk8fLhQnVtou1N1FMyxxmUzRxAFJZANLs4A1M40428BUrKS8ZCNoZl9FsZK5Gxwf2NczTmnikV1HZ9iXd49ZDtFIyKJCzzSdl9VdHoKOpI2yatl+k7FniX0bhoOzdEKyxAAsXnDsupQdtHXBINRUu4XmvqXD/cFx5H1xm9EcjT+ZTSzwaYoWAwJe1+tpIJCqD1LDat2QCGVZ5HVEYFT2krZWSQppRd9Gn0fDPh1Ne3kMFtI17NKyegI21SERAZGPRzjVnvr5vLYDtp5X7eEqjxwsEKKyDIKE9WY4xk0FVJLP8Afhgt2Gf5NK65tZpIYbeFmlkZiyzBotMSMUdwSMZyNt9wR41OycRjWZYC4ErqzqveVXYn/NYZrmSa17S3KLJJGGj7TdQWAI1Y61uQx7KXClwuCQO/bVjO+M1J5zuUypnvx/4Yr3hUUxjMiBjE4kTOfRcbBhj86268LCtPhvEe2DN2ckel2T6RdOrSca18UPce+pPPFrgjdqC549W3fuJP2qdqC549W3fuJP2qGelh92Pmvc/NlKUrIdFO9eSD1WnvJf5VdqpPkg9Vp7yX+VXatUckc/23tFp6mKUpVjIKUpQClKUApSlAKUoaAhuaeVYOIW7QToCCDobHpxt3Oh7iD/fvqlcmXd807cOmutMvD3UyNoD+d2zYMeSd1bAxn/iHeKm+b/KILWYWltbyXd466lij+qgOwaRvsjvx4d4r75B5Ultu2ubxxJeXbB5iv1UAHoRL7Bnu26eFC0ZOLqibuL0JdxITN9Ij4AXMI04Ys7YyrY2G++ajuLcYghtAfOl0mQYkaVj/ALQlgWTJxsy+GwBqRseMpcGdUEiiJzEzMukFsblM9QPGoiz5PitSkqiScpCINOIzrVpRIXOcAkE5O/Qd5qrb3GiCin9dU1TDXf8AjcY+UHB4lxYjcGW2IPiDApBq4Vyqw5mmi4hxGGC3El5NNFoiLfRxxpEFMsjjYJjTgdcsB3Gr3yzzOl7GSFMc0Z0Twv8A1IZO9W8R3hhsRVjPJXXQrl5A3CLqe80tLZ3Tq1y31prV/qiTPV4MdV+x3bVIcZucxR2zNLJHdKEjuY8OwYnUGbSoVVxghh18Ns1a3jBBBAIIwQehHeK5xxzhEnDFIikmj4bJIGfsWPaWDaslk65tmP1lH1c56ZFQy9lJRkq/OP4JLh/BI5Lvs5tVybeIfTPIzq7nKsksf9NXAIIHUjBqSuC9rZ5utV5pcFisarpXVqD6RsoQDOe7FYOE+cJdykLFJZ3BMqzqyKwyihR6ONeSPrHJ9vdUpfcMVoo7cTyRnKkEPmR1TdgS2SwI61CRptJ/VFN1WH+8V5I+uGaI7aEWwaWI6dB15OhjnXqc5YAHPjRuHyE3HaTv2cmOzCAI0AC4bSw3JJ3zXxw/hk0UcydqpZ5JHhJQ6YlbdE06twvgMCpZRtv176sZpSpJtOvvqQfArnzu2YONcDLoR2J1zJp0uzrpXQSwI2qTj4ZGIVhCDs1ChV7gFwV/sQK9vrBJonicZR1KsASux8CDkfpWOC/iWUWocdoIw4TcnswdIO/tGKgSd7GOHD+TeAqD549W3fuJP2qdqC549W3fuJP2qWTYfdj5r3PzZSlKxnRTvXkg9Vp7yX+VXaqT5IPVae8l/lV2rVHJHP8Abe0WnqYpSlWMgpSlAKUpQClKUArw17XhoDnvJ2IuPcWicfSSdhPG3eYsaSPYAWH/AGKvl0H0nsyofHolgSoPtAIJqi8uDtuY+JTd1vBBbj/zfSEf3SugEUBE8y8Ka5tXhXsyW0/1NWjZlY50kHu8a1LLhFvbAziT6NMaA0n0MGlTEwjycKDvnJO9SscMoEeqRCQT2mEI1jBwF9L0DnHj0rXu+DI6dgY4vNmV+0TBBLFgwxp2AzqJ784qKHvGbUbjeFd37+2BC8sQC3gebzaOGWSVmuyGIUKMkyKzA61C4IAONzisF3wBpdN5YMsc8SgQSGQyJeQYDdnMTvpySASSVxkbbVPtM7mWCKMx6EQRyuoeFsjoAGBOBsQcVp8Ns7tMyNoy8iK0Jf6KKFcrqhwNmK4bScjuoXlSd6Tom8c9fn8G1yzzKl7GSFaOaM6LiF9pIZPusO8HqG6EVLugIIIBB2IPQjvqtcy8tO8i3lmwjvIlwM/07iPr2Mw71Pc3VTvW7yzzKl5GxCtFNGdE8L7SQyd6t4g9Qw2IqTKVe+5YNo3m4ia44ZcSDVCmovZyMwIaPScmAt1X7PXpV0vuFxywmJgQpQplTpZVIx6J6jYVvUoWU5KiTNLhEUawRrE2uNUARtWvKjYHV3/nWW6t9en0mXSwb0TjOPsn/hPeK9ubRZI2jYeiylSASux8CDkfpWVFwMeFA3jXeYILFEaR1GGlYM5yTkhQg6nA2AG1ZineAM4xmvi6hLoyhmQkEBlxqX2jIIz+YrKBQirZqcKWYRgXDI0m+TGCq4ycYB36YqO549W3fuJP2qdqC549W3fuJP2qHke1i620XxXufmylKVkOiHevJB6rT3kv8qu1c18l/M9rBw5I5riKN+0kOl2CnBbY71bflxY/jLf4grVF4I+E2yxtHtE2ovN7mTtKgvlxY/jLf4gp8uLH8Zb/ABBU1MvQWvdfJk7SoL5cWP4y3+IKfLix/GW/xBSo6C17r5MnaVBfLix/GW/xBT5cWP4y3+IKVHQWvdfJk7SoL5cWP4y3+IK8PPNj+Mg/5xSqHQWvdfJk9WC8u1ijeSQhURSzk9AoGSf7Cq/feUiwiQsbpG9kYMjH8goJrn/F+bv9bfzcyrYcODDtjK6rcXIGDoVcnSv/AHk9KVQ6C17r5Ms3kdieS3ub+QYa+uZJlB7ox6Kf+6ug1XbTm7h0Uaxx3VsqIoVFDgBVAwAP0FZflxY/jLf4gpUdBa918mS9xCzABXKbg5AByAQSu46EbfrX1NCHUqdwwIPtB2P+DUN8uLH8Zb/EFPlxY/jLf4gpVDoLXuvkyTsbFIIkijGEjUKoySQB7Tuay28+tA2llyOjDDD8x3VD/Lix/GW/xBT5b2P4u3+IKVRLsbV4uL5MyW1lPMsL3DGGSORmZIHzG43Cq2RlhjBxtvW8nC4xMZwiiVkEbPj0igOQpPeATUaOd7H8Zb/EFPlxY/jLf4gpgTKytZfofJk6KVBfLix/GW/xBT5cWP4y3+IKVK9Ba918mTtKgvlxY/jLf4gp8uLH8Zb/ABBSo6C17r5MnaVBfLix/GW/xBT5cWP4y3+IKVHQWvdfJk7UFzx6tu/cSftT5cWP4y3+IKiOb+b7OSwuUS6hZ2hcKocEkkbAe2jaoetjY2itItxea3PU4HSvrT+dKyHQbp8j/oKUpRkbhSlKAUpSgFKUoBQV7ShDPTXyKUqAjwV7SlAKUpUkilKUApSlAKUpQClKUApSlAK9H/WvaURKzMNKUqT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MP9004317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886200"/>
            <a:ext cx="2057400" cy="2057400"/>
          </a:xfrm>
          <a:prstGeom prst="rect">
            <a:avLst/>
          </a:prstGeom>
        </p:spPr>
      </p:pic>
      <p:pic>
        <p:nvPicPr>
          <p:cNvPr id="5" name="Picture 4" descr="MP9004222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828800"/>
            <a:ext cx="1702594" cy="2286000"/>
          </a:xfrm>
          <a:prstGeom prst="rect">
            <a:avLst/>
          </a:prstGeom>
        </p:spPr>
      </p:pic>
      <p:pic>
        <p:nvPicPr>
          <p:cNvPr id="6" name="Picture 5" descr="MP90042253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343400"/>
            <a:ext cx="1600200" cy="1600200"/>
          </a:xfrm>
          <a:prstGeom prst="rect">
            <a:avLst/>
          </a:prstGeom>
        </p:spPr>
      </p:pic>
      <p:pic>
        <p:nvPicPr>
          <p:cNvPr id="7" name="Picture 6" descr="MP90042227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8288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Principal Components of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82000" cy="44196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DEGREE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D16349"/>
                </a:solidFill>
              </a:rPr>
              <a:t>AMOUNT</a:t>
            </a:r>
            <a:r>
              <a:rPr lang="en-US" dirty="0" smtClean="0"/>
              <a:t> of hazard you are in contact with: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Concentration of a chemical substance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For example - Amount of mold in a home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For example - </a:t>
            </a:r>
            <a:r>
              <a:rPr lang="en-US" dirty="0"/>
              <a:t>Number of objects that you can </a:t>
            </a:r>
            <a:r>
              <a:rPr lang="en-US" dirty="0" smtClean="0"/>
              <a:t>stumble or trip 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The amount of </a:t>
            </a:r>
            <a:r>
              <a:rPr lang="en-US" i="1" dirty="0">
                <a:solidFill>
                  <a:srgbClr val="D16349"/>
                </a:solidFill>
              </a:rPr>
              <a:t>TIME</a:t>
            </a:r>
            <a:r>
              <a:rPr lang="en-US" dirty="0" smtClean="0"/>
              <a:t> </a:t>
            </a:r>
            <a:r>
              <a:rPr lang="en-US" dirty="0"/>
              <a:t>you are </a:t>
            </a:r>
            <a:r>
              <a:rPr lang="en-US" dirty="0" smtClean="0"/>
              <a:t>in contact with </a:t>
            </a:r>
            <a:r>
              <a:rPr lang="en-US" dirty="0"/>
              <a:t>the </a:t>
            </a:r>
            <a:r>
              <a:rPr lang="en-US" dirty="0" smtClean="0"/>
              <a:t>hazard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dirty="0"/>
              <a:t>How long are you inhaling the chemical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</a:t>
            </a:r>
            <a:r>
              <a:rPr lang="en-US" dirty="0" smtClean="0"/>
              <a:t>water do you drink </a:t>
            </a:r>
            <a:r>
              <a:rPr lang="en-US" dirty="0"/>
              <a:t>or </a:t>
            </a:r>
            <a:r>
              <a:rPr lang="en-US" dirty="0" smtClean="0"/>
              <a:t>food do you ingest and </a:t>
            </a:r>
            <a:r>
              <a:rPr lang="en-US" dirty="0"/>
              <a:t>how </a:t>
            </a:r>
            <a:r>
              <a:rPr lang="en-US" dirty="0" smtClean="0"/>
              <a:t>often?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time do you spend in your home that contains mold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 smtClean="0">
                <a:solidFill>
                  <a:srgbClr val="D16349"/>
                </a:solidFill>
              </a:rPr>
              <a:t>Not Necessarily</a:t>
            </a:r>
            <a:endParaRPr lang="en-US" sz="3200" dirty="0" smtClean="0">
              <a:solidFill>
                <a:srgbClr val="D163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If you are exposed does it mean that you will be affected?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n-US" dirty="0" smtClean="0"/>
              <a:t>How Do You Evaluate Exposure?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8768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Calculating the amount of a chemical that you'll be breathing, eating, drinking, or absorbed through the skin </a:t>
            </a:r>
          </a:p>
          <a:p>
            <a:r>
              <a:rPr lang="en-US" sz="2800" dirty="0" smtClean="0"/>
              <a:t>For example:</a:t>
            </a:r>
          </a:p>
          <a:p>
            <a:pPr lvl="1"/>
            <a:r>
              <a:rPr lang="en-US" sz="2400" dirty="0" smtClean="0"/>
              <a:t>Amount of a chemical in </a:t>
            </a:r>
            <a:r>
              <a:rPr lang="en-US" sz="2400" dirty="0"/>
              <a:t>a sample of drinking water or air collected at </a:t>
            </a:r>
            <a:r>
              <a:rPr lang="en-US" sz="2400" dirty="0" smtClean="0"/>
              <a:t>a home</a:t>
            </a:r>
            <a:endParaRPr lang="en-US" sz="2400" dirty="0"/>
          </a:p>
          <a:p>
            <a:pPr lvl="1"/>
            <a:r>
              <a:rPr lang="en-US" sz="2400" dirty="0" smtClean="0"/>
              <a:t>How much water you drink or how much air you breath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01836" y="68268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MP9004486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438400"/>
            <a:ext cx="36322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Evaluate Exposure?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441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have to consider how long the person has been exposed to danger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High-risk populations are most affected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For example, children or the elderly</a:t>
            </a:r>
            <a:endParaRPr lang="en-US" sz="2400" dirty="0"/>
          </a:p>
        </p:txBody>
      </p:sp>
      <p:pic>
        <p:nvPicPr>
          <p:cNvPr id="4" name="Picture 3" descr="MP9004484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7432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Risk Characterization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19400"/>
            <a:ext cx="3810000" cy="34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Risk Characterized?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4864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can estimate how much risk a person may face when:</a:t>
            </a:r>
          </a:p>
          <a:p>
            <a:pPr lvl="1"/>
            <a:r>
              <a:rPr lang="en-US" dirty="0" smtClean="0"/>
              <a:t>We have information on exposure to a hazard and how it could affect health</a:t>
            </a:r>
          </a:p>
          <a:p>
            <a:r>
              <a:rPr lang="en-US" dirty="0" smtClean="0"/>
              <a:t>In some cases, we compare the exposure safety guidelines already established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For example:</a:t>
            </a:r>
          </a:p>
          <a:p>
            <a:pPr lvl="1"/>
            <a:r>
              <a:rPr lang="en-US" dirty="0"/>
              <a:t>Exposure to a chemical at work is higher </a:t>
            </a:r>
            <a:r>
              <a:rPr lang="en-US" dirty="0" smtClean="0"/>
              <a:t>than that allowed by OSHA</a:t>
            </a:r>
          </a:p>
          <a:p>
            <a:pPr lvl="1"/>
            <a:r>
              <a:rPr lang="en-US" dirty="0"/>
              <a:t>Amount of lead in drinking water is higher </a:t>
            </a:r>
            <a:r>
              <a:rPr lang="en-US" dirty="0" smtClean="0"/>
              <a:t>than allowed by </a:t>
            </a:r>
            <a:r>
              <a:rPr lang="en-US" dirty="0"/>
              <a:t>US </a:t>
            </a:r>
            <a:r>
              <a:rPr lang="en-US" dirty="0" smtClean="0"/>
              <a:t>EPA 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MP9004483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600200"/>
            <a:ext cx="1727200" cy="2590800"/>
          </a:xfrm>
          <a:prstGeom prst="rect">
            <a:avLst/>
          </a:prstGeom>
        </p:spPr>
      </p:pic>
      <p:pic>
        <p:nvPicPr>
          <p:cNvPr id="5" name="Picture 4" descr="MC90032018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743200"/>
            <a:ext cx="16340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What Should Also be Considered When Implementing the Risk Assessment Steps?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5638800" cy="3810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Variability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Differences between people and differences between where they live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Difference between exposure and difference between the effects that manifest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marL="274320" lvl="1">
              <a:lnSpc>
                <a:spcPct val="9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solidFill>
                  <a:schemeClr val="accent1"/>
                </a:solidFill>
              </a:rPr>
              <a:t>Uncertainty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Lack of perfect knowledge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Uncertainty between the exact exposure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Uncertainty between exposure responses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endParaRPr lang="es-ES_tradnl" dirty="0"/>
          </a:p>
        </p:txBody>
      </p:sp>
      <p:pic>
        <p:nvPicPr>
          <p:cNvPr id="6146" name="Picture 2" descr="C:\Users\mloh\AppData\Local\Microsoft\Windows\Temporary Internet Files\Content.IE5\1RUOZ09B\MC9004344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230339" cy="31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r>
              <a:rPr lang="es-MX" dirty="0" smtClean="0">
                <a:ea typeface="MS PGothic" charset="0"/>
              </a:rPr>
              <a:t>To Clarify: WE ALL TAKE RISKS</a:t>
            </a:r>
            <a:r>
              <a:rPr lang="en-US" dirty="0" smtClean="0">
                <a:ea typeface="MS PGothic" charset="0"/>
              </a:rPr>
              <a:t>! </a:t>
            </a:r>
            <a:endParaRPr lang="en-US" dirty="0"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4800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i="1" u="sng" dirty="0" smtClean="0"/>
              <a:t>For Example</a:t>
            </a:r>
            <a:r>
              <a:rPr lang="es-MX" dirty="0" smtClean="0"/>
              <a:t>:</a:t>
            </a:r>
            <a:br>
              <a:rPr lang="es-MX" dirty="0" smtClean="0"/>
            </a:br>
            <a:endParaRPr lang="en-US" dirty="0" smtClean="0"/>
          </a:p>
          <a:p>
            <a:r>
              <a:rPr lang="en-US" dirty="0"/>
              <a:t>What is the likelihood that my </a:t>
            </a:r>
            <a:r>
              <a:rPr lang="en-US" dirty="0" smtClean="0"/>
              <a:t>son/daughter becomes sick </a:t>
            </a:r>
            <a:r>
              <a:rPr lang="en-US" dirty="0"/>
              <a:t>with the flu </a:t>
            </a:r>
            <a:r>
              <a:rPr lang="en-US" dirty="0" smtClean="0"/>
              <a:t>when he/she comes </a:t>
            </a:r>
            <a:r>
              <a:rPr lang="en-US" dirty="0"/>
              <a:t>in contact with other sick children at school</a:t>
            </a:r>
            <a:r>
              <a:rPr lang="en-US" dirty="0" smtClean="0"/>
              <a:t>?</a:t>
            </a:r>
          </a:p>
          <a:p>
            <a:r>
              <a:rPr lang="en-US" dirty="0"/>
              <a:t>What is the likelihood of falling down stairs </a:t>
            </a:r>
            <a:r>
              <a:rPr lang="en-US" dirty="0" smtClean="0"/>
              <a:t>that don’t have railings?</a:t>
            </a:r>
            <a:endParaRPr lang="es-ES_tradnl" dirty="0" smtClean="0"/>
          </a:p>
        </p:txBody>
      </p:sp>
      <p:pic>
        <p:nvPicPr>
          <p:cNvPr id="5" name="Picture 4" descr="MC90044068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447800"/>
            <a:ext cx="2742857" cy="2742857"/>
          </a:xfrm>
          <a:prstGeom prst="rect">
            <a:avLst/>
          </a:prstGeom>
        </p:spPr>
      </p:pic>
      <p:pic>
        <p:nvPicPr>
          <p:cNvPr id="7" name="Picture 6" descr="MC900441892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419600"/>
            <a:ext cx="2743200" cy="18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Deal with Variability and Uncertainty in Risk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Try </a:t>
            </a:r>
            <a:r>
              <a:rPr lang="en-US" dirty="0"/>
              <a:t>to get </a:t>
            </a:r>
            <a:r>
              <a:rPr lang="en-US" dirty="0" smtClean="0"/>
              <a:t>as much data as possible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Try to identify all the people who have been </a:t>
            </a:r>
            <a:r>
              <a:rPr lang="en-US" dirty="0" smtClean="0"/>
              <a:t>exposed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collect chemical samples on different </a:t>
            </a:r>
            <a:r>
              <a:rPr lang="en-US" dirty="0" smtClean="0"/>
              <a:t>days</a:t>
            </a:r>
            <a:br>
              <a:rPr lang="en-US" dirty="0" smtClean="0"/>
            </a:br>
            <a:endParaRPr lang="es-MX" sz="2700" dirty="0" smtClean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Try to identify </a:t>
            </a:r>
            <a:r>
              <a:rPr lang="en-US" sz="2700" dirty="0" smtClean="0">
                <a:solidFill>
                  <a:schemeClr val="tx1"/>
                </a:solidFill>
              </a:rPr>
              <a:t>as many characteristics of a population </a:t>
            </a:r>
            <a:r>
              <a:rPr lang="en-US" sz="2700" dirty="0">
                <a:solidFill>
                  <a:schemeClr val="tx1"/>
                </a:solidFill>
              </a:rPr>
              <a:t>that may affect </a:t>
            </a:r>
            <a:r>
              <a:rPr lang="en-US" sz="2700" dirty="0" smtClean="0">
                <a:solidFill>
                  <a:schemeClr val="tx1"/>
                </a:solidFill>
              </a:rPr>
              <a:t>the response </a:t>
            </a:r>
            <a:r>
              <a:rPr lang="en-US" sz="2700" dirty="0">
                <a:solidFill>
                  <a:schemeClr val="tx1"/>
                </a:solidFill>
              </a:rPr>
              <a:t>to </a:t>
            </a:r>
            <a:r>
              <a:rPr lang="en-US" sz="2700" dirty="0" smtClean="0">
                <a:solidFill>
                  <a:schemeClr val="tx1"/>
                </a:solidFill>
              </a:rPr>
              <a:t>a chemical (e.g., lifestyle</a:t>
            </a:r>
            <a:r>
              <a:rPr lang="es-MX" sz="27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1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/>
          <a:lstStyle/>
          <a:p>
            <a:r>
              <a:rPr lang="en-US" dirty="0" smtClean="0"/>
              <a:t>Example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419600" cy="4873752"/>
          </a:xfrm>
        </p:spPr>
        <p:txBody>
          <a:bodyPr>
            <a:noAutofit/>
          </a:bodyPr>
          <a:lstStyle/>
          <a:p>
            <a:r>
              <a:rPr lang="en-US" sz="2800" dirty="0"/>
              <a:t>Not all </a:t>
            </a:r>
            <a:r>
              <a:rPr lang="en-US" sz="2800" dirty="0" smtClean="0"/>
              <a:t>cigarette smokers </a:t>
            </a:r>
            <a:r>
              <a:rPr lang="en-US" sz="2800" dirty="0"/>
              <a:t>develop </a:t>
            </a:r>
            <a:r>
              <a:rPr lang="en-US" sz="2800" dirty="0" smtClean="0"/>
              <a:t>cancer</a:t>
            </a:r>
            <a:r>
              <a:rPr lang="es-ES_tradnl" sz="2800" dirty="0" smtClean="0"/>
              <a:t> </a:t>
            </a:r>
            <a:br>
              <a:rPr lang="es-ES_tradnl" sz="2800" dirty="0" smtClean="0"/>
            </a:br>
            <a:endParaRPr lang="es-ES_tradnl" sz="2800" dirty="0" smtClean="0"/>
          </a:p>
          <a:p>
            <a:r>
              <a:rPr lang="en-US" sz="2800" dirty="0"/>
              <a:t>Women are more likely </a:t>
            </a:r>
            <a:r>
              <a:rPr lang="en-US" sz="2800" dirty="0" smtClean="0"/>
              <a:t>to </a:t>
            </a:r>
            <a:r>
              <a:rPr lang="en-US" sz="2800" dirty="0"/>
              <a:t>develop breast </a:t>
            </a:r>
            <a:r>
              <a:rPr lang="en-US" sz="2800" dirty="0" smtClean="0"/>
              <a:t>cancer than men</a:t>
            </a:r>
            <a:br>
              <a:rPr lang="en-US" sz="2800" dirty="0" smtClean="0"/>
            </a:br>
            <a:endParaRPr lang="es-ES_tradnl" sz="2800" dirty="0" smtClean="0"/>
          </a:p>
          <a:p>
            <a:r>
              <a:rPr lang="en-US" sz="2800" dirty="0"/>
              <a:t>You </a:t>
            </a:r>
            <a:r>
              <a:rPr lang="en-US" sz="2800" dirty="0" smtClean="0"/>
              <a:t>drank three </a:t>
            </a:r>
            <a:r>
              <a:rPr lang="en-US" sz="2800" dirty="0"/>
              <a:t>cups of coffee </a:t>
            </a:r>
            <a:r>
              <a:rPr lang="en-US" sz="2800" dirty="0" smtClean="0"/>
              <a:t>yesterday </a:t>
            </a:r>
            <a:r>
              <a:rPr lang="en-US" sz="2800" dirty="0"/>
              <a:t>but </a:t>
            </a:r>
            <a:r>
              <a:rPr lang="en-US" sz="2800" dirty="0" smtClean="0"/>
              <a:t>today only one cup</a:t>
            </a:r>
            <a:endParaRPr lang="en-US" sz="2800" dirty="0"/>
          </a:p>
        </p:txBody>
      </p:sp>
      <p:pic>
        <p:nvPicPr>
          <p:cNvPr id="4" name="Picture 3" descr="MP900341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524000"/>
            <a:ext cx="1900331" cy="2664016"/>
          </a:xfrm>
          <a:prstGeom prst="rect">
            <a:avLst/>
          </a:prstGeom>
        </p:spPr>
      </p:pic>
      <p:pic>
        <p:nvPicPr>
          <p:cNvPr id="5" name="Picture 4" descr="MP9004071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438400"/>
            <a:ext cx="1725512" cy="2590800"/>
          </a:xfrm>
          <a:prstGeom prst="rect">
            <a:avLst/>
          </a:prstGeom>
        </p:spPr>
      </p:pic>
      <p:pic>
        <p:nvPicPr>
          <p:cNvPr id="6" name="Picture 5" descr="MP9004425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278" y="4343400"/>
            <a:ext cx="1339775" cy="20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4724400" cy="4873752"/>
          </a:xfrm>
        </p:spPr>
        <p:txBody>
          <a:bodyPr>
            <a:normAutofit/>
          </a:bodyPr>
          <a:lstStyle/>
          <a:p>
            <a:r>
              <a:rPr lang="en-US" dirty="0"/>
              <a:t>We need to better understand how chemicals affect </a:t>
            </a:r>
            <a:r>
              <a:rPr lang="en-US" dirty="0" smtClean="0"/>
              <a:t>health</a:t>
            </a:r>
            <a:r>
              <a:rPr lang="es-ES_tradnl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dirty="0"/>
              <a:t>Many scientific studies are needed to understand certain </a:t>
            </a:r>
            <a:r>
              <a:rPr lang="en-US" dirty="0" smtClean="0"/>
              <a:t>hazards</a:t>
            </a:r>
            <a:endParaRPr lang="es-ES_tradnl" dirty="0" smtClean="0"/>
          </a:p>
          <a:p>
            <a:pPr lvl="1"/>
            <a:r>
              <a:rPr lang="en-US" dirty="0"/>
              <a:t>Many times we do not have enough </a:t>
            </a:r>
            <a:r>
              <a:rPr lang="en-US" dirty="0" smtClean="0"/>
              <a:t>studies or knowledge</a:t>
            </a:r>
            <a:endParaRPr lang="es-ES_tradnl" dirty="0" smtClean="0"/>
          </a:p>
          <a:p>
            <a:r>
              <a:rPr lang="en-US" dirty="0"/>
              <a:t>Exposure to other hazards may increase the risk of certain health </a:t>
            </a:r>
            <a:r>
              <a:rPr lang="en-US" dirty="0" smtClean="0"/>
              <a:t>problems</a:t>
            </a:r>
            <a:endParaRPr lang="es-ES_tradnl" dirty="0" smtClean="0"/>
          </a:p>
        </p:txBody>
      </p:sp>
      <p:pic>
        <p:nvPicPr>
          <p:cNvPr id="4" name="Picture 3" descr="MP9004037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76400"/>
            <a:ext cx="3505200" cy="43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Putting it into Context:</a:t>
            </a:r>
            <a:br>
              <a:rPr lang="en-US" dirty="0" smtClean="0"/>
            </a:br>
            <a:r>
              <a:rPr lang="en-US" dirty="0" smtClean="0"/>
              <a:t>Example -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7150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Metal found naturally in the </a:t>
            </a:r>
            <a:r>
              <a:rPr lang="en-US" dirty="0" smtClean="0"/>
              <a:t>Earth's crust</a:t>
            </a:r>
            <a:endParaRPr lang="es-ES_tradnl" dirty="0" smtClean="0"/>
          </a:p>
          <a:p>
            <a:r>
              <a:rPr lang="en-US" dirty="0"/>
              <a:t>Some of the health effects </a:t>
            </a:r>
            <a:r>
              <a:rPr lang="en-US" dirty="0" smtClean="0"/>
              <a:t>are</a:t>
            </a:r>
            <a:r>
              <a:rPr lang="es-ES_tradnl" dirty="0" smtClean="0"/>
              <a:t>:</a:t>
            </a:r>
          </a:p>
          <a:p>
            <a:pPr lvl="1"/>
            <a:r>
              <a:rPr lang="en-US" dirty="0"/>
              <a:t>Slow mental and physical </a:t>
            </a:r>
            <a:r>
              <a:rPr lang="en-US" dirty="0" smtClean="0"/>
              <a:t>development, </a:t>
            </a:r>
            <a:r>
              <a:rPr lang="en-US" dirty="0"/>
              <a:t>anemia, stomach </a:t>
            </a:r>
            <a:r>
              <a:rPr lang="en-US" dirty="0" smtClean="0"/>
              <a:t>problems, </a:t>
            </a:r>
            <a:r>
              <a:rPr lang="en-US" dirty="0"/>
              <a:t>kidney </a:t>
            </a:r>
            <a:r>
              <a:rPr lang="en-US" dirty="0" smtClean="0"/>
              <a:t>damage</a:t>
            </a:r>
            <a:endParaRPr lang="es-ES_tradnl" dirty="0" smtClean="0"/>
          </a:p>
          <a:p>
            <a:r>
              <a:rPr lang="en-US" dirty="0"/>
              <a:t>Assessing the risk of lead can include an assessment of the </a:t>
            </a:r>
            <a:r>
              <a:rPr lang="en-US" dirty="0" smtClean="0"/>
              <a:t>home</a:t>
            </a:r>
            <a:r>
              <a:rPr lang="es-ES_tradnl" dirty="0" smtClean="0"/>
              <a:t>:</a:t>
            </a:r>
          </a:p>
          <a:p>
            <a:pPr lvl="1"/>
            <a:r>
              <a:rPr lang="en-US" dirty="0"/>
              <a:t>Houses built before 1978 are considered to have lead </a:t>
            </a:r>
            <a:r>
              <a:rPr lang="en-US" dirty="0" smtClean="0"/>
              <a:t>paint</a:t>
            </a:r>
            <a:endParaRPr lang="es-ES_tradnl" dirty="0" smtClean="0"/>
          </a:p>
          <a:p>
            <a:pPr lvl="1"/>
            <a:r>
              <a:rPr lang="en-US" dirty="0"/>
              <a:t>Houses built before 1986 are more likely to have old plumbing supply lines and lead </a:t>
            </a:r>
            <a:r>
              <a:rPr lang="en-US" dirty="0" smtClean="0"/>
              <a:t>solder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705100"/>
            <a:ext cx="26862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/>
              <a:t>Putting it into Context:</a:t>
            </a:r>
            <a:br>
              <a:rPr lang="en-US" dirty="0"/>
            </a:br>
            <a:r>
              <a:rPr lang="en-US" dirty="0"/>
              <a:t>Example - Lead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57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Measuring lead in blood is a way to measure exposure</a:t>
            </a:r>
            <a:endParaRPr lang="es-ES_tradnl" dirty="0" smtClean="0"/>
          </a:p>
          <a:p>
            <a:r>
              <a:rPr lang="en-US" dirty="0" smtClean="0"/>
              <a:t>Variability in the risk assessment process can come from: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exposures by different people</a:t>
            </a:r>
          </a:p>
          <a:p>
            <a:pPr lvl="1"/>
            <a:r>
              <a:rPr lang="en-US" dirty="0" smtClean="0"/>
              <a:t>Different characteristics of a household</a:t>
            </a:r>
          </a:p>
          <a:p>
            <a:r>
              <a:rPr lang="en-US" dirty="0" smtClean="0"/>
              <a:t>Uncertainty in the risk assessment process can come from:</a:t>
            </a:r>
          </a:p>
          <a:p>
            <a:pPr lvl="1"/>
            <a:r>
              <a:rPr lang="en-US" dirty="0" smtClean="0"/>
              <a:t>Quantification of the effects</a:t>
            </a:r>
          </a:p>
          <a:p>
            <a:pPr lvl="1"/>
            <a:r>
              <a:rPr lang="en-US" dirty="0" smtClean="0"/>
              <a:t>Genetics</a:t>
            </a:r>
            <a:r>
              <a:rPr lang="en-US" dirty="0"/>
              <a:t> </a:t>
            </a:r>
            <a:r>
              <a:rPr lang="en-US" dirty="0" smtClean="0"/>
              <a:t>and lifestyles</a:t>
            </a:r>
            <a:endParaRPr lang="es-ES_tradnl" dirty="0" smtClean="0"/>
          </a:p>
          <a:p>
            <a:endParaRPr lang="en-US" dirty="0" smtClean="0"/>
          </a:p>
        </p:txBody>
      </p:sp>
      <p:pic>
        <p:nvPicPr>
          <p:cNvPr id="5" name="Picture 4" descr="MP9004484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7432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360"/>
            <a:ext cx="8839200" cy="883040"/>
          </a:xfrm>
        </p:spPr>
        <p:txBody>
          <a:bodyPr>
            <a:normAutofit/>
          </a:bodyPr>
          <a:lstStyle/>
          <a:p>
            <a:r>
              <a:rPr lang="en-US" dirty="0" smtClean="0"/>
              <a:t>How to Decrease Exposure to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410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informed about products that may contain lead in your home:</a:t>
            </a:r>
          </a:p>
          <a:p>
            <a:pPr lvl="1"/>
            <a:r>
              <a:rPr lang="en-US" dirty="0" smtClean="0"/>
              <a:t>Candy, natural remedies, toys, ceramics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If you work with lead </a:t>
            </a:r>
            <a:r>
              <a:rPr lang="en-US" sz="2700" dirty="0" smtClean="0">
                <a:solidFill>
                  <a:schemeClr val="tx1"/>
                </a:solidFill>
              </a:rPr>
              <a:t>it is </a:t>
            </a:r>
            <a:r>
              <a:rPr lang="en-US" sz="2700" dirty="0">
                <a:solidFill>
                  <a:schemeClr val="tx1"/>
                </a:solidFill>
              </a:rPr>
              <a:t>very important </a:t>
            </a:r>
            <a:r>
              <a:rPr lang="en-US" sz="2700" dirty="0" smtClean="0">
                <a:solidFill>
                  <a:schemeClr val="tx1"/>
                </a:solidFill>
              </a:rPr>
              <a:t>to bathe </a:t>
            </a:r>
            <a:r>
              <a:rPr lang="en-US" sz="2700" dirty="0">
                <a:solidFill>
                  <a:schemeClr val="tx1"/>
                </a:solidFill>
              </a:rPr>
              <a:t>and change </a:t>
            </a:r>
            <a:r>
              <a:rPr lang="en-US" sz="2700" dirty="0" smtClean="0">
                <a:solidFill>
                  <a:schemeClr val="tx1"/>
                </a:solidFill>
              </a:rPr>
              <a:t>clothes after work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</a:rPr>
              <a:t>Use cold water from the tap for </a:t>
            </a:r>
            <a:r>
              <a:rPr lang="en-US" sz="2700" dirty="0" smtClean="0">
                <a:solidFill>
                  <a:schemeClr val="tx1"/>
                </a:solidFill>
              </a:rPr>
              <a:t>drinking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and cooking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</a:rPr>
              <a:t>Sample </a:t>
            </a:r>
            <a:r>
              <a:rPr lang="en-US" sz="2700" dirty="0">
                <a:solidFill>
                  <a:schemeClr val="tx1"/>
                </a:solidFill>
              </a:rPr>
              <a:t>wall material before remodeling to ensure it does not contain lead</a:t>
            </a:r>
            <a:endParaRPr lang="es-ES_tradnl" sz="2700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438400"/>
            <a:ext cx="293455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Putting it into Context:</a:t>
            </a:r>
            <a:br>
              <a:rPr lang="en-US" dirty="0"/>
            </a:br>
            <a:r>
              <a:rPr lang="en-US" dirty="0"/>
              <a:t>Example - </a:t>
            </a:r>
            <a:r>
              <a:rPr lang="en-US" dirty="0" smtClean="0"/>
              <a:t>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270248" cy="4800600"/>
          </a:xfrm>
        </p:spPr>
        <p:txBody>
          <a:bodyPr>
            <a:normAutofit/>
          </a:bodyPr>
          <a:lstStyle/>
          <a:p>
            <a:r>
              <a:rPr lang="en-US" dirty="0"/>
              <a:t>Falls can cause </a:t>
            </a:r>
            <a:r>
              <a:rPr lang="en-US" dirty="0" smtClean="0"/>
              <a:t>injuries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/>
              <a:t>They are especially dangerous for children and the </a:t>
            </a:r>
            <a:r>
              <a:rPr lang="en-US" dirty="0" smtClean="0"/>
              <a:t>elderly</a:t>
            </a:r>
          </a:p>
          <a:p>
            <a:r>
              <a:rPr lang="en-US" dirty="0" smtClean="0"/>
              <a:t>A risk evaluation of fall in a home can include:</a:t>
            </a:r>
          </a:p>
          <a:p>
            <a:pPr lvl="1"/>
            <a:r>
              <a:rPr lang="en-US" dirty="0" smtClean="0"/>
              <a:t>Observe the </a:t>
            </a:r>
            <a:r>
              <a:rPr lang="en-US" dirty="0"/>
              <a:t>area </a:t>
            </a:r>
            <a:r>
              <a:rPr lang="en-US" dirty="0" smtClean="0"/>
              <a:t>of</a:t>
            </a:r>
            <a:r>
              <a:rPr lang="en-US" dirty="0"/>
              <a:t>​interest and </a:t>
            </a:r>
            <a:r>
              <a:rPr lang="en-US" dirty="0" smtClean="0"/>
              <a:t>note where </a:t>
            </a:r>
            <a:r>
              <a:rPr lang="en-US" dirty="0"/>
              <a:t>people </a:t>
            </a:r>
            <a:r>
              <a:rPr lang="en-US" dirty="0" smtClean="0"/>
              <a:t>can trip, slip or fall, having </a:t>
            </a:r>
            <a:r>
              <a:rPr lang="en-US" dirty="0"/>
              <a:t>a negative </a:t>
            </a:r>
            <a:r>
              <a:rPr lang="en-US" dirty="0" smtClean="0"/>
              <a:t>effect</a:t>
            </a:r>
          </a:p>
        </p:txBody>
      </p:sp>
      <p:pic>
        <p:nvPicPr>
          <p:cNvPr id="5" name="Picture 2" descr="http://www.vectorstock.com/composite/146377/hazard-signs-vector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39"/>
          <a:stretch/>
        </p:blipFill>
        <p:spPr bwMode="auto">
          <a:xfrm>
            <a:off x="4724400" y="1676400"/>
            <a:ext cx="40386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Putting it into Context:</a:t>
            </a:r>
            <a:br>
              <a:rPr lang="en-US" dirty="0"/>
            </a:br>
            <a:r>
              <a:rPr lang="en-US" dirty="0"/>
              <a:t>Example - Falls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270248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Risk assessment includes knowledge of past history of a location as well as pathway hazards</a:t>
            </a:r>
            <a:endParaRPr lang="es-ES_tradnl" dirty="0"/>
          </a:p>
          <a:p>
            <a:r>
              <a:rPr lang="en-US" dirty="0"/>
              <a:t>Variability in the risk assessment process can come from: </a:t>
            </a:r>
          </a:p>
          <a:p>
            <a:pPr lvl="1"/>
            <a:r>
              <a:rPr lang="en-US" dirty="0" smtClean="0"/>
              <a:t>Number of times a person walks through the area</a:t>
            </a:r>
            <a:endParaRPr lang="en-US" dirty="0"/>
          </a:p>
          <a:p>
            <a:r>
              <a:rPr lang="en-US" dirty="0" smtClean="0"/>
              <a:t>Uncertainty </a:t>
            </a:r>
            <a:r>
              <a:rPr lang="en-US" dirty="0"/>
              <a:t>in the risk assessment process can come from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Person can have different effects from the fall (depends on health and lifestyle)</a:t>
            </a:r>
            <a:endParaRPr lang="en-US" dirty="0"/>
          </a:p>
        </p:txBody>
      </p:sp>
      <p:pic>
        <p:nvPicPr>
          <p:cNvPr id="19" name="Picture 18" descr="MC900030218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209800"/>
            <a:ext cx="3962400" cy="28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dirty="0" smtClean="0"/>
              <a:t>What Can We Do To Prevent Falls?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86400" cy="4724400"/>
          </a:xfrm>
        </p:spPr>
        <p:txBody>
          <a:bodyPr>
            <a:noAutofit/>
          </a:bodyPr>
          <a:lstStyle/>
          <a:p>
            <a:r>
              <a:rPr lang="en-US" sz="2800" dirty="0"/>
              <a:t>Remove things </a:t>
            </a:r>
            <a:r>
              <a:rPr lang="en-US" sz="2800" smtClean="0"/>
              <a:t>from pathway</a:t>
            </a:r>
            <a:endParaRPr lang="es-ES_tradnl" dirty="0" smtClean="0"/>
          </a:p>
          <a:p>
            <a:r>
              <a:rPr lang="en-US" sz="2800" dirty="0"/>
              <a:t>Ensure that floors are not </a:t>
            </a:r>
            <a:r>
              <a:rPr lang="en-US" sz="2800" dirty="0" smtClean="0"/>
              <a:t>slippery</a:t>
            </a:r>
          </a:p>
          <a:p>
            <a:r>
              <a:rPr lang="en-US" sz="2800" dirty="0"/>
              <a:t>Ensure that areas </a:t>
            </a:r>
            <a:r>
              <a:rPr lang="en-US" sz="2800" dirty="0" smtClean="0"/>
              <a:t>inside </a:t>
            </a:r>
            <a:r>
              <a:rPr lang="en-US" sz="2800" dirty="0"/>
              <a:t>and outside are well lit, particularly in the </a:t>
            </a:r>
            <a:r>
              <a:rPr lang="en-US" sz="2800" dirty="0" smtClean="0"/>
              <a:t>areas near stairs</a:t>
            </a:r>
          </a:p>
          <a:p>
            <a:r>
              <a:rPr lang="en-US" sz="2800" dirty="0"/>
              <a:t>Have handrails on stairs </a:t>
            </a:r>
            <a:r>
              <a:rPr lang="en-US" sz="2800" dirty="0" smtClean="0"/>
              <a:t>(preferably </a:t>
            </a:r>
            <a:r>
              <a:rPr lang="en-US" sz="2800" dirty="0"/>
              <a:t>on both sides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Install grab bars in </a:t>
            </a:r>
            <a:r>
              <a:rPr lang="en-US" sz="2800" dirty="0" smtClean="0"/>
              <a:t>shower/tub area</a:t>
            </a:r>
          </a:p>
          <a:p>
            <a:endParaRPr lang="es-ES_tradnl" sz="2800" dirty="0" smtClean="0"/>
          </a:p>
          <a:p>
            <a:pPr marL="0" indent="0">
              <a:buNone/>
            </a:pPr>
            <a:endParaRPr lang="es-ES_tradnl" sz="3000" dirty="0"/>
          </a:p>
        </p:txBody>
      </p:sp>
      <p:pic>
        <p:nvPicPr>
          <p:cNvPr id="4" name="Picture 3" descr="MP9004465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133600"/>
            <a:ext cx="2743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90044868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3276600"/>
            <a:ext cx="1879600" cy="31115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H="1">
            <a:off x="228600" y="228600"/>
            <a:ext cx="7848600" cy="3581400"/>
          </a:xfrm>
          <a:prstGeom prst="wedgeEllipseCallout">
            <a:avLst>
              <a:gd name="adj1" fmla="val -46562"/>
              <a:gd name="adj2" fmla="val 4973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71600" y="838200"/>
            <a:ext cx="6019800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After identifying the </a:t>
            </a:r>
            <a:r>
              <a:rPr lang="en-US" sz="3200" b="1" dirty="0">
                <a:solidFill>
                  <a:schemeClr val="accent1"/>
                </a:solidFill>
              </a:rPr>
              <a:t>H</a:t>
            </a:r>
            <a:r>
              <a:rPr lang="en-US" sz="3200" b="1" dirty="0" smtClean="0">
                <a:solidFill>
                  <a:schemeClr val="accent1"/>
                </a:solidFill>
              </a:rPr>
              <a:t>azard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/>
              <a:t>and the degree of </a:t>
            </a:r>
            <a:r>
              <a:rPr lang="en-US" sz="3200" b="1" dirty="0" smtClean="0">
                <a:solidFill>
                  <a:srgbClr val="D16349"/>
                </a:solidFill>
              </a:rPr>
              <a:t>Risk</a:t>
            </a:r>
            <a:r>
              <a:rPr lang="en-US" sz="3200" dirty="0"/>
              <a:t>, it </a:t>
            </a:r>
            <a:r>
              <a:rPr lang="en-US" sz="3200" dirty="0" smtClean="0"/>
              <a:t>is </a:t>
            </a:r>
            <a:r>
              <a:rPr lang="en-US" sz="3200" dirty="0"/>
              <a:t>important to carry out a </a:t>
            </a:r>
            <a:r>
              <a:rPr lang="en-US" sz="3200" b="1" dirty="0">
                <a:solidFill>
                  <a:srgbClr val="D16349"/>
                </a:solidFill>
              </a:rPr>
              <a:t>Risk Evaluation </a:t>
            </a:r>
            <a:r>
              <a:rPr lang="en-US" sz="3200" dirty="0"/>
              <a:t>to determine what precautions we should </a:t>
            </a:r>
            <a:r>
              <a:rPr lang="en-US" sz="3200" dirty="0" smtClean="0"/>
              <a:t>take.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Other Important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4270248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16349"/>
                </a:solidFill>
                <a:latin typeface="+mj-lt"/>
                <a:cs typeface="Calibri"/>
              </a:rPr>
              <a:t>Probability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Calibri"/>
              </a:rPr>
              <a:t>: likelihood that a certain result will occur</a:t>
            </a:r>
            <a:br>
              <a:rPr lang="en-US" dirty="0" smtClean="0">
                <a:solidFill>
                  <a:srgbClr val="000000"/>
                </a:solidFill>
                <a:latin typeface="+mj-lt"/>
                <a:cs typeface="Calibri"/>
              </a:rPr>
            </a:br>
            <a:endParaRPr lang="en-US" dirty="0" smtClean="0">
              <a:solidFill>
                <a:srgbClr val="000000"/>
              </a:solidFill>
              <a:latin typeface="+mj-lt"/>
              <a:cs typeface="Calibri"/>
            </a:endParaRPr>
          </a:p>
          <a:p>
            <a:r>
              <a:rPr lang="en-US" b="1" dirty="0" smtClean="0">
                <a:solidFill>
                  <a:srgbClr val="D16349"/>
                </a:solidFill>
                <a:latin typeface="+mj-lt"/>
                <a:cs typeface="Calibri"/>
              </a:rPr>
              <a:t>Uncertainty</a:t>
            </a:r>
            <a:r>
              <a:rPr lang="en-US" dirty="0" smtClean="0">
                <a:latin typeface="+mj-lt"/>
                <a:cs typeface="Calibri"/>
              </a:rPr>
              <a:t>: lack of precise knowledge</a:t>
            </a:r>
            <a:br>
              <a:rPr lang="en-US" dirty="0" smtClean="0">
                <a:latin typeface="+mj-lt"/>
                <a:cs typeface="Calibri"/>
              </a:rPr>
            </a:br>
            <a:endParaRPr lang="en-US" b="1" dirty="0" smtClean="0">
              <a:solidFill>
                <a:srgbClr val="FF0000"/>
              </a:solidFill>
              <a:latin typeface="+mj-lt"/>
              <a:cs typeface="Calibri"/>
            </a:endParaRPr>
          </a:p>
          <a:p>
            <a:r>
              <a:rPr lang="en-US" b="1" dirty="0" smtClean="0">
                <a:solidFill>
                  <a:srgbClr val="D16349"/>
                </a:solidFill>
                <a:latin typeface="+mj-lt"/>
                <a:cs typeface="Calibri"/>
              </a:rPr>
              <a:t>Variability</a:t>
            </a:r>
            <a:r>
              <a:rPr lang="en-US" dirty="0" smtClean="0">
                <a:latin typeface="+mj-lt"/>
                <a:cs typeface="Calibri"/>
              </a:rPr>
              <a:t>: difference between individuals</a:t>
            </a:r>
            <a:endParaRPr lang="en-US" u="sng" dirty="0" smtClean="0">
              <a:latin typeface="+mj-lt"/>
              <a:cs typeface="Calibri"/>
            </a:endParaRPr>
          </a:p>
        </p:txBody>
      </p:sp>
      <p:pic>
        <p:nvPicPr>
          <p:cNvPr id="4" name="Picture 3" descr="MP9004482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981200"/>
            <a:ext cx="3647435" cy="39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724400" y="2514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 </a:t>
            </a:r>
            <a:r>
              <a:rPr lang="en-US" sz="3200" dirty="0"/>
              <a:t>Identify the </a:t>
            </a:r>
            <a:r>
              <a:rPr lang="en-US" sz="3200" b="1" dirty="0">
                <a:solidFill>
                  <a:srgbClr val="D16349"/>
                </a:solidFill>
              </a:rPr>
              <a:t>Hazard</a:t>
            </a:r>
            <a:r>
              <a:rPr lang="en-US" sz="3200" dirty="0" smtClean="0"/>
              <a:t> to</a:t>
            </a:r>
            <a:r>
              <a:rPr lang="en-US" sz="3200" dirty="0" smtClean="0">
                <a:solidFill>
                  <a:srgbClr val="D16349"/>
                </a:solidFill>
              </a:rPr>
              <a:t> </a:t>
            </a:r>
            <a:r>
              <a:rPr lang="en-US" sz="3200" dirty="0" smtClean="0"/>
              <a:t>calculate </a:t>
            </a:r>
            <a:r>
              <a:rPr lang="en-US" sz="3200" dirty="0"/>
              <a:t>the</a:t>
            </a:r>
            <a:r>
              <a:rPr lang="en-US" sz="3200" b="1" dirty="0" smtClean="0">
                <a:solidFill>
                  <a:srgbClr val="D16349"/>
                </a:solidFill>
              </a:rPr>
              <a:t> Risk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33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 is used to decide what actions </a:t>
            </a:r>
            <a:r>
              <a:rPr lang="en-US" sz="2400" dirty="0" smtClean="0"/>
              <a:t>should be taken </a:t>
            </a:r>
            <a:r>
              <a:rPr lang="en-US" sz="2400" dirty="0"/>
              <a:t>to reduce </a:t>
            </a:r>
            <a:r>
              <a:rPr lang="en-US" sz="2400" dirty="0" smtClean="0"/>
              <a:t>the risks to health and the environment.</a:t>
            </a:r>
            <a:endParaRPr lang="es-ES_tradnl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57200"/>
            <a:ext cx="88392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latin typeface="+mj-lt"/>
                <a:ea typeface="MS PGothic" pitchFamily="34" charset="-128"/>
                <a:cs typeface="+mj-cs"/>
              </a:rPr>
              <a:t>What is Risk Assessment?</a:t>
            </a:r>
          </a:p>
          <a:p>
            <a:pPr algn="ctr">
              <a:defRPr/>
            </a:pPr>
            <a:endParaRPr lang="es-ES_tradnl" sz="4400" dirty="0"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3" name="Picture 2" descr="MP900321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371600"/>
            <a:ext cx="260908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400" u="sng" dirty="0" smtClean="0"/>
              <a:t>Everyone! Including you! 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Who Uses Risk Assessment?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73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In Addition….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Various governmental agencies: </a:t>
            </a:r>
          </a:p>
          <a:p>
            <a:pPr lvl="1"/>
            <a:r>
              <a:rPr lang="en-US" dirty="0" smtClean="0">
                <a:solidFill>
                  <a:srgbClr val="D16349"/>
                </a:solidFill>
              </a:rPr>
              <a:t>US Food and Drug Administration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D16349"/>
                </a:solidFill>
              </a:rPr>
              <a:t>FDA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>
                <a:solidFill>
                  <a:srgbClr val="D16349"/>
                </a:solidFill>
              </a:rPr>
              <a:t>Occupational Safety and Health Administration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D16349"/>
                </a:solidFill>
              </a:rPr>
              <a:t>OSHA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D16349"/>
                </a:solidFill>
              </a:rPr>
              <a:t>US Environmental Protection Agency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D16349"/>
                </a:solidFill>
              </a:rPr>
              <a:t>USEPA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>
                <a:solidFill>
                  <a:srgbClr val="D16349"/>
                </a:solidFill>
              </a:rPr>
              <a:t>industries/</a:t>
            </a:r>
            <a:r>
              <a:rPr lang="en-US" dirty="0" smtClean="0">
                <a:solidFill>
                  <a:srgbClr val="D16349"/>
                </a:solidFill>
              </a:rPr>
              <a:t>companies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To accomplish the protection of workers </a:t>
            </a:r>
          </a:p>
          <a:p>
            <a:pPr lvl="1"/>
            <a:r>
              <a:rPr lang="en-US" dirty="0" smtClean="0"/>
              <a:t>To determine if a product can be marketed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and sold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MC90028591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962400"/>
            <a:ext cx="21474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Principal Components of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5410200" cy="381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D16349"/>
                </a:solidFill>
              </a:rPr>
              <a:t>Hazard Identification</a:t>
            </a:r>
            <a:br>
              <a:rPr lang="en-US" sz="2800" dirty="0" smtClean="0">
                <a:solidFill>
                  <a:srgbClr val="D16349"/>
                </a:solidFill>
              </a:rPr>
            </a:br>
            <a:endParaRPr lang="en-US" sz="2800" dirty="0" smtClean="0">
              <a:solidFill>
                <a:srgbClr val="D1634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D16349"/>
                </a:solidFill>
              </a:rPr>
              <a:t>Dose-Response Evaluation</a:t>
            </a:r>
            <a:br>
              <a:rPr lang="en-US" sz="2800" dirty="0" smtClean="0">
                <a:solidFill>
                  <a:srgbClr val="D16349"/>
                </a:solidFill>
              </a:rPr>
            </a:br>
            <a:endParaRPr lang="en-US" sz="2800" dirty="0" smtClean="0">
              <a:solidFill>
                <a:srgbClr val="D1634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D16349"/>
                </a:solidFill>
              </a:rPr>
              <a:t>Exposure Assessment</a:t>
            </a:r>
            <a:br>
              <a:rPr lang="en-US" sz="2800" dirty="0" smtClean="0">
                <a:solidFill>
                  <a:srgbClr val="D16349"/>
                </a:solidFill>
              </a:rPr>
            </a:br>
            <a:endParaRPr lang="en-US" sz="2800" dirty="0" smtClean="0">
              <a:solidFill>
                <a:srgbClr val="D1634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D16349"/>
                </a:solidFill>
              </a:rPr>
              <a:t>Risk Characterization</a:t>
            </a:r>
            <a:endParaRPr lang="en-US" sz="2800" dirty="0">
              <a:solidFill>
                <a:srgbClr val="D16349"/>
              </a:solidFill>
            </a:endParaRPr>
          </a:p>
        </p:txBody>
      </p:sp>
      <p:pic>
        <p:nvPicPr>
          <p:cNvPr id="4" name="Picture 3" descr="MP9004221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58" y="1371600"/>
            <a:ext cx="2134642" cy="3200400"/>
          </a:xfrm>
          <a:prstGeom prst="rect">
            <a:avLst/>
          </a:prstGeom>
        </p:spPr>
      </p:pic>
      <p:pic>
        <p:nvPicPr>
          <p:cNvPr id="5" name="Picture 4" descr="MP9004118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228466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9770</TotalTime>
  <Words>1299</Words>
  <Application>Microsoft Office PowerPoint</Application>
  <PresentationFormat>On-screen Show (4:3)</PresentationFormat>
  <Paragraphs>201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Georgia</vt:lpstr>
      <vt:lpstr>Wingdings</vt:lpstr>
      <vt:lpstr>Wingdings 2</vt:lpstr>
      <vt:lpstr>Civic</vt:lpstr>
      <vt:lpstr>Risk Assessment in the Environment</vt:lpstr>
      <vt:lpstr>What is the difference between hazard and risk?</vt:lpstr>
      <vt:lpstr>To Clarify: WE ALL TAKE RISKS! </vt:lpstr>
      <vt:lpstr>PowerPoint Presentation</vt:lpstr>
      <vt:lpstr>Other Important Concepts</vt:lpstr>
      <vt:lpstr>PowerPoint Presentation</vt:lpstr>
      <vt:lpstr>Who Uses Risk Assessment?</vt:lpstr>
      <vt:lpstr>In Addition….</vt:lpstr>
      <vt:lpstr>Principal Components of Risk Assessment</vt:lpstr>
      <vt:lpstr>Hazard Identification</vt:lpstr>
      <vt:lpstr>What Can We Ask Ourselves?</vt:lpstr>
      <vt:lpstr>How Do We Identify a Hazard?</vt:lpstr>
      <vt:lpstr>Hazard Identification</vt:lpstr>
      <vt:lpstr>Dose-Response Evaluation</vt:lpstr>
      <vt:lpstr>Types of Hazards Found in the Environment</vt:lpstr>
      <vt:lpstr>Dose-Response</vt:lpstr>
      <vt:lpstr>Classifying Chemical Toxicity</vt:lpstr>
      <vt:lpstr>Dose-Response Curve for Chili Peppers</vt:lpstr>
      <vt:lpstr>Chemical Substances Usually have Two Types of Health Effects</vt:lpstr>
      <vt:lpstr>Example: Carcinogen</vt:lpstr>
      <vt:lpstr>Exposure Assessment</vt:lpstr>
      <vt:lpstr>Exposure Occurs When We…</vt:lpstr>
      <vt:lpstr>Principal Components of Exposure</vt:lpstr>
      <vt:lpstr>If you are exposed does it mean that you will be affected?</vt:lpstr>
      <vt:lpstr>How Do You Evaluate Exposure?</vt:lpstr>
      <vt:lpstr>How Do You Evaluate Exposure?</vt:lpstr>
      <vt:lpstr>Risk Characterization</vt:lpstr>
      <vt:lpstr>How is Risk Characterized?</vt:lpstr>
      <vt:lpstr>What Should Also be Considered When Implementing the Risk Assessment Steps?</vt:lpstr>
      <vt:lpstr>How Do We Deal with Variability and Uncertainty in Risk Assessment?</vt:lpstr>
      <vt:lpstr>Example of Variability</vt:lpstr>
      <vt:lpstr>More About Uncertainty</vt:lpstr>
      <vt:lpstr>Putting it into Context: Example - Lead</vt:lpstr>
      <vt:lpstr>Putting it into Context: Example - Lead</vt:lpstr>
      <vt:lpstr>How to Decrease Exposure to Lead</vt:lpstr>
      <vt:lpstr>Putting it into Context: Example - Falls</vt:lpstr>
      <vt:lpstr>Putting it into Context: Example - Falls</vt:lpstr>
      <vt:lpstr>What Can We Do To Prevent Falls?</vt:lpstr>
    </vt:vector>
  </TitlesOfParts>
  <Company>University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mloh</dc:creator>
  <cp:lastModifiedBy>Sarah Wilkinson</cp:lastModifiedBy>
  <cp:revision>412</cp:revision>
  <cp:lastPrinted>2014-10-06T23:13:38Z</cp:lastPrinted>
  <dcterms:created xsi:type="dcterms:W3CDTF">2013-02-07T19:09:11Z</dcterms:created>
  <dcterms:modified xsi:type="dcterms:W3CDTF">2015-02-06T21:49:11Z</dcterms:modified>
</cp:coreProperties>
</file>