
<file path=[Content_Types].xml><?xml version="1.0" encoding="utf-8"?>
<Types xmlns="http://schemas.openxmlformats.org/package/2006/content-types"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wmf" ContentType="image/x-wm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</p:sldMasterIdLst>
  <p:sldIdLst>
    <p:sldId id="256" r:id="rId2"/>
    <p:sldId id="257" r:id="rId3"/>
    <p:sldId id="258" r:id="rId4"/>
    <p:sldId id="261" r:id="rId5"/>
    <p:sldId id="260" r:id="rId6"/>
    <p:sldId id="274" r:id="rId7"/>
    <p:sldId id="262" r:id="rId8"/>
    <p:sldId id="265" r:id="rId9"/>
    <p:sldId id="267" r:id="rId10"/>
    <p:sldId id="266" r:id="rId11"/>
    <p:sldId id="268" r:id="rId12"/>
    <p:sldId id="269" r:id="rId13"/>
    <p:sldId id="270" r:id="rId14"/>
    <p:sldId id="259" r:id="rId15"/>
    <p:sldId id="271" r:id="rId16"/>
    <p:sldId id="272" r:id="rId17"/>
    <p:sldId id="273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4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76E56-4745-48D7-AE95-7CCFDD92764C}" type="doc">
      <dgm:prSet loTypeId="urn:microsoft.com/office/officeart/2008/layout/PictureStrips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40002C6-EA65-4993-AA94-B2720461EDC3}">
      <dgm:prSet phldrT="[Text]"/>
      <dgm:spPr/>
      <dgm:t>
        <a:bodyPr/>
        <a:lstStyle/>
        <a:p>
          <a:r>
            <a:rPr lang="en-US" b="1" u="sng" dirty="0" smtClean="0">
              <a:latin typeface="Arial" pitchFamily="34" charset="0"/>
              <a:cs typeface="Arial" pitchFamily="34" charset="0"/>
            </a:rPr>
            <a:t>Table Salt</a:t>
          </a:r>
        </a:p>
        <a:p>
          <a:r>
            <a:rPr lang="en-US" b="1" u="none" dirty="0" smtClean="0">
              <a:latin typeface="Arial" pitchFamily="34" charset="0"/>
              <a:cs typeface="Arial" pitchFamily="34" charset="0"/>
            </a:rPr>
            <a:t>1 pound </a:t>
          </a:r>
          <a:r>
            <a:rPr lang="en-US" b="1" u="none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toxic, lethal</a:t>
          </a:r>
          <a:endParaRPr lang="en-US" b="1" u="none" dirty="0">
            <a:latin typeface="Arial" pitchFamily="34" charset="0"/>
            <a:cs typeface="Arial" pitchFamily="34" charset="0"/>
          </a:endParaRPr>
        </a:p>
      </dgm:t>
    </dgm:pt>
    <dgm:pt modelId="{59053023-E517-4828-A83A-EA7FAD035CD8}" type="parTrans" cxnId="{D70FA42F-7C44-45F0-A4A2-DCC68F339745}">
      <dgm:prSet/>
      <dgm:spPr/>
      <dgm:t>
        <a:bodyPr/>
        <a:lstStyle/>
        <a:p>
          <a:endParaRPr lang="en-US"/>
        </a:p>
      </dgm:t>
    </dgm:pt>
    <dgm:pt modelId="{8CBAFA67-CC5E-4EE7-A932-F57B93B66852}" type="sibTrans" cxnId="{D70FA42F-7C44-45F0-A4A2-DCC68F339745}">
      <dgm:prSet/>
      <dgm:spPr/>
      <dgm:t>
        <a:bodyPr/>
        <a:lstStyle/>
        <a:p>
          <a:endParaRPr lang="en-US"/>
        </a:p>
      </dgm:t>
    </dgm:pt>
    <dgm:pt modelId="{52221BB5-5ACA-4EAE-99F8-CC301C93F3FD}">
      <dgm:prSet phldrT="[Text]"/>
      <dgm:spPr/>
      <dgm:t>
        <a:bodyPr/>
        <a:lstStyle/>
        <a:p>
          <a:r>
            <a:rPr lang="en-US" b="1" u="sng" dirty="0" smtClean="0">
              <a:latin typeface="Arial" pitchFamily="34" charset="0"/>
              <a:cs typeface="Arial" pitchFamily="34" charset="0"/>
            </a:rPr>
            <a:t>Tequila</a:t>
          </a:r>
        </a:p>
        <a:p>
          <a:r>
            <a:rPr lang="en-US" b="1" u="none" dirty="0" smtClean="0">
              <a:latin typeface="Arial" pitchFamily="34" charset="0"/>
              <a:cs typeface="Arial" pitchFamily="34" charset="0"/>
            </a:rPr>
            <a:t>1 quart </a:t>
          </a:r>
          <a:r>
            <a:rPr lang="en-US" b="1" u="none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toxic, possibly lethal</a:t>
          </a:r>
          <a:endParaRPr lang="en-US" b="1" u="none" dirty="0">
            <a:latin typeface="Arial" pitchFamily="34" charset="0"/>
            <a:cs typeface="Arial" pitchFamily="34" charset="0"/>
          </a:endParaRPr>
        </a:p>
      </dgm:t>
    </dgm:pt>
    <dgm:pt modelId="{57308586-5F71-4E9A-AD07-6CB15FB9658D}" type="parTrans" cxnId="{822BBA43-02DC-4CE3-B2E5-BF4EFD9D7625}">
      <dgm:prSet/>
      <dgm:spPr/>
      <dgm:t>
        <a:bodyPr/>
        <a:lstStyle/>
        <a:p>
          <a:endParaRPr lang="en-US"/>
        </a:p>
      </dgm:t>
    </dgm:pt>
    <dgm:pt modelId="{C994E5A3-CEDA-4894-B774-7A91DA1A6D54}" type="sibTrans" cxnId="{822BBA43-02DC-4CE3-B2E5-BF4EFD9D7625}">
      <dgm:prSet/>
      <dgm:spPr/>
      <dgm:t>
        <a:bodyPr/>
        <a:lstStyle/>
        <a:p>
          <a:endParaRPr lang="en-US"/>
        </a:p>
      </dgm:t>
    </dgm:pt>
    <dgm:pt modelId="{DB0E5E76-BFC6-43A0-89EF-82745631A010}">
      <dgm:prSet phldrT="[Text]"/>
      <dgm:spPr/>
      <dgm:t>
        <a:bodyPr/>
        <a:lstStyle/>
        <a:p>
          <a:r>
            <a:rPr lang="en-US" b="1" u="sng" dirty="0" smtClean="0">
              <a:latin typeface="Arial" pitchFamily="34" charset="0"/>
              <a:cs typeface="Arial" pitchFamily="34" charset="0"/>
            </a:rPr>
            <a:t>Rat </a:t>
          </a:r>
          <a:r>
            <a:rPr lang="en-US" b="1" u="sng" smtClean="0">
              <a:latin typeface="Arial" pitchFamily="34" charset="0"/>
              <a:cs typeface="Arial" pitchFamily="34" charset="0"/>
            </a:rPr>
            <a:t>Poison (Strychnine</a:t>
          </a:r>
          <a:r>
            <a:rPr lang="en-US" b="1" u="sng" dirty="0" smtClean="0">
              <a:latin typeface="Arial" pitchFamily="34" charset="0"/>
              <a:cs typeface="Arial" pitchFamily="34" charset="0"/>
            </a:rPr>
            <a:t>)</a:t>
          </a:r>
        </a:p>
        <a:p>
          <a:r>
            <a:rPr lang="en-US" b="1" u="none" dirty="0" smtClean="0">
              <a:latin typeface="Arial" pitchFamily="34" charset="0"/>
              <a:cs typeface="Arial" pitchFamily="34" charset="0"/>
            </a:rPr>
            <a:t>1 tablespoon </a:t>
          </a:r>
          <a:r>
            <a:rPr lang="en-US" b="1" u="none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toxic, lethal</a:t>
          </a:r>
          <a:endParaRPr lang="en-US" b="1" u="none" dirty="0">
            <a:latin typeface="Arial" pitchFamily="34" charset="0"/>
            <a:cs typeface="Arial" pitchFamily="34" charset="0"/>
          </a:endParaRPr>
        </a:p>
      </dgm:t>
    </dgm:pt>
    <dgm:pt modelId="{3F4FCBCE-58ED-4DFB-A473-4A462F7D71E4}" type="parTrans" cxnId="{5EC02346-A8A1-4401-87AD-54249D41F1D6}">
      <dgm:prSet/>
      <dgm:spPr/>
      <dgm:t>
        <a:bodyPr/>
        <a:lstStyle/>
        <a:p>
          <a:endParaRPr lang="en-US"/>
        </a:p>
      </dgm:t>
    </dgm:pt>
    <dgm:pt modelId="{77863863-F62D-4D97-A0ED-7D7FA7D71E28}" type="sibTrans" cxnId="{5EC02346-A8A1-4401-87AD-54249D41F1D6}">
      <dgm:prSet/>
      <dgm:spPr/>
      <dgm:t>
        <a:bodyPr/>
        <a:lstStyle/>
        <a:p>
          <a:endParaRPr lang="en-US"/>
        </a:p>
      </dgm:t>
    </dgm:pt>
    <dgm:pt modelId="{6F4C7A98-976B-4DA8-9908-FFFA4F464FDF}" type="pres">
      <dgm:prSet presAssocID="{F5B76E56-4745-48D7-AE95-7CCFDD9276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93D49C-9391-4344-BD7A-B669C4CBBBA7}" type="pres">
      <dgm:prSet presAssocID="{C40002C6-EA65-4993-AA94-B2720461EDC3}" presName="composite" presStyleCnt="0"/>
      <dgm:spPr/>
    </dgm:pt>
    <dgm:pt modelId="{939BA25C-A704-4F51-A3F6-C1871706A442}" type="pres">
      <dgm:prSet presAssocID="{C40002C6-EA65-4993-AA94-B2720461EDC3}" presName="rect1" presStyleLbl="trAlignAcc1" presStyleIdx="0" presStyleCnt="3" custScaleX="118532" custLinFactNeighborX="7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39B710-83C8-46D9-9D43-02B90B2B81D1}" type="pres">
      <dgm:prSet presAssocID="{C40002C6-EA65-4993-AA94-B2720461EDC3}" presName="rect2" presStyleLbl="fgImgPlace1" presStyleIdx="0" presStyleCnt="3" custLinFactNeighborX="-479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20FC0D8-123A-4895-B2DC-18CACB2B7EBF}" type="pres">
      <dgm:prSet presAssocID="{8CBAFA67-CC5E-4EE7-A932-F57B93B66852}" presName="sibTrans" presStyleCnt="0"/>
      <dgm:spPr/>
    </dgm:pt>
    <dgm:pt modelId="{555F1CC4-0CF3-4D2E-BA8B-682631CAD8EE}" type="pres">
      <dgm:prSet presAssocID="{52221BB5-5ACA-4EAE-99F8-CC301C93F3FD}" presName="composite" presStyleCnt="0"/>
      <dgm:spPr/>
    </dgm:pt>
    <dgm:pt modelId="{DAA1AFD5-3F37-4AD4-BAC9-B250CADC3255}" type="pres">
      <dgm:prSet presAssocID="{52221BB5-5ACA-4EAE-99F8-CC301C93F3FD}" presName="rect1" presStyleLbl="trAlignAcc1" presStyleIdx="1" presStyleCnt="3" custScaleX="144507" custLinFactNeighborX="195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51F22-C020-4729-A855-2BAE46F74002}" type="pres">
      <dgm:prSet presAssocID="{52221BB5-5ACA-4EAE-99F8-CC301C93F3FD}" presName="rect2" presStyleLbl="fgImgPlace1" presStyleIdx="1" presStyleCnt="3" custScaleX="187133" custLinFactX="-70" custLinFactNeighborX="-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E69F6B-0B38-4378-8E13-7597F58C3431}" type="pres">
      <dgm:prSet presAssocID="{C994E5A3-CEDA-4894-B774-7A91DA1A6D54}" presName="sibTrans" presStyleCnt="0"/>
      <dgm:spPr/>
    </dgm:pt>
    <dgm:pt modelId="{6D06ABE6-6000-4FD5-92C3-812B3461D0AC}" type="pres">
      <dgm:prSet presAssocID="{DB0E5E76-BFC6-43A0-89EF-82745631A010}" presName="composite" presStyleCnt="0"/>
      <dgm:spPr/>
    </dgm:pt>
    <dgm:pt modelId="{985F29F6-F1E5-439C-8F77-A0575B67278C}" type="pres">
      <dgm:prSet presAssocID="{DB0E5E76-BFC6-43A0-89EF-82745631A010}" presName="rect1" presStyleLbl="trAlignAcc1" presStyleIdx="2" presStyleCnt="3" custScaleX="151371" custLinFactNeighborX="250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228EA-5DB7-4C72-BA57-D25668DC47AB}" type="pres">
      <dgm:prSet presAssocID="{DB0E5E76-BFC6-43A0-89EF-82745631A010}" presName="rect2" presStyleLbl="fgImgPlace1" presStyleIdx="2" presStyleCnt="3" custScaleX="216959" custLinFactX="-13416" custLinFactNeighborX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14850DC-8982-F64D-AD83-93F472E8E7D2}" type="presOf" srcId="{52221BB5-5ACA-4EAE-99F8-CC301C93F3FD}" destId="{DAA1AFD5-3F37-4AD4-BAC9-B250CADC3255}" srcOrd="0" destOrd="0" presId="urn:microsoft.com/office/officeart/2008/layout/PictureStrips"/>
    <dgm:cxn modelId="{951D1056-834D-5F43-ACE0-46674066533F}" type="presOf" srcId="{C40002C6-EA65-4993-AA94-B2720461EDC3}" destId="{939BA25C-A704-4F51-A3F6-C1871706A442}" srcOrd="0" destOrd="0" presId="urn:microsoft.com/office/officeart/2008/layout/PictureStrips"/>
    <dgm:cxn modelId="{5EC02346-A8A1-4401-87AD-54249D41F1D6}" srcId="{F5B76E56-4745-48D7-AE95-7CCFDD92764C}" destId="{DB0E5E76-BFC6-43A0-89EF-82745631A010}" srcOrd="2" destOrd="0" parTransId="{3F4FCBCE-58ED-4DFB-A473-4A462F7D71E4}" sibTransId="{77863863-F62D-4D97-A0ED-7D7FA7D71E28}"/>
    <dgm:cxn modelId="{B323C16A-F0EF-0D46-9D61-7E4FCBF690AF}" type="presOf" srcId="{F5B76E56-4745-48D7-AE95-7CCFDD92764C}" destId="{6F4C7A98-976B-4DA8-9908-FFFA4F464FDF}" srcOrd="0" destOrd="0" presId="urn:microsoft.com/office/officeart/2008/layout/PictureStrips"/>
    <dgm:cxn modelId="{822BBA43-02DC-4CE3-B2E5-BF4EFD9D7625}" srcId="{F5B76E56-4745-48D7-AE95-7CCFDD92764C}" destId="{52221BB5-5ACA-4EAE-99F8-CC301C93F3FD}" srcOrd="1" destOrd="0" parTransId="{57308586-5F71-4E9A-AD07-6CB15FB9658D}" sibTransId="{C994E5A3-CEDA-4894-B774-7A91DA1A6D54}"/>
    <dgm:cxn modelId="{422D2976-D4D5-2342-BE26-143F7091A734}" type="presOf" srcId="{DB0E5E76-BFC6-43A0-89EF-82745631A010}" destId="{985F29F6-F1E5-439C-8F77-A0575B67278C}" srcOrd="0" destOrd="0" presId="urn:microsoft.com/office/officeart/2008/layout/PictureStrips"/>
    <dgm:cxn modelId="{D70FA42F-7C44-45F0-A4A2-DCC68F339745}" srcId="{F5B76E56-4745-48D7-AE95-7CCFDD92764C}" destId="{C40002C6-EA65-4993-AA94-B2720461EDC3}" srcOrd="0" destOrd="0" parTransId="{59053023-E517-4828-A83A-EA7FAD035CD8}" sibTransId="{8CBAFA67-CC5E-4EE7-A932-F57B93B66852}"/>
    <dgm:cxn modelId="{364AFC65-56F2-0D4E-829A-B09E4F4EC249}" type="presParOf" srcId="{6F4C7A98-976B-4DA8-9908-FFFA4F464FDF}" destId="{6E93D49C-9391-4344-BD7A-B669C4CBBBA7}" srcOrd="0" destOrd="0" presId="urn:microsoft.com/office/officeart/2008/layout/PictureStrips"/>
    <dgm:cxn modelId="{0F5F1F11-13D3-B046-AAD9-F176690B9078}" type="presParOf" srcId="{6E93D49C-9391-4344-BD7A-B669C4CBBBA7}" destId="{939BA25C-A704-4F51-A3F6-C1871706A442}" srcOrd="0" destOrd="0" presId="urn:microsoft.com/office/officeart/2008/layout/PictureStrips"/>
    <dgm:cxn modelId="{11A6870E-C713-A647-9020-40DBA064EE0B}" type="presParOf" srcId="{6E93D49C-9391-4344-BD7A-B669C4CBBBA7}" destId="{1539B710-83C8-46D9-9D43-02B90B2B81D1}" srcOrd="1" destOrd="0" presId="urn:microsoft.com/office/officeart/2008/layout/PictureStrips"/>
    <dgm:cxn modelId="{07BF5C13-C117-0E47-89CF-D72D75DCEF63}" type="presParOf" srcId="{6F4C7A98-976B-4DA8-9908-FFFA4F464FDF}" destId="{620FC0D8-123A-4895-B2DC-18CACB2B7EBF}" srcOrd="1" destOrd="0" presId="urn:microsoft.com/office/officeart/2008/layout/PictureStrips"/>
    <dgm:cxn modelId="{70A98D74-A49D-DE47-8884-59927A46D2B7}" type="presParOf" srcId="{6F4C7A98-976B-4DA8-9908-FFFA4F464FDF}" destId="{555F1CC4-0CF3-4D2E-BA8B-682631CAD8EE}" srcOrd="2" destOrd="0" presId="urn:microsoft.com/office/officeart/2008/layout/PictureStrips"/>
    <dgm:cxn modelId="{BEBB5E68-4472-5D47-A9BC-2AEC57785F65}" type="presParOf" srcId="{555F1CC4-0CF3-4D2E-BA8B-682631CAD8EE}" destId="{DAA1AFD5-3F37-4AD4-BAC9-B250CADC3255}" srcOrd="0" destOrd="0" presId="urn:microsoft.com/office/officeart/2008/layout/PictureStrips"/>
    <dgm:cxn modelId="{D6187307-14CB-C948-BB50-E3987D48D240}" type="presParOf" srcId="{555F1CC4-0CF3-4D2E-BA8B-682631CAD8EE}" destId="{3EE51F22-C020-4729-A855-2BAE46F74002}" srcOrd="1" destOrd="0" presId="urn:microsoft.com/office/officeart/2008/layout/PictureStrips"/>
    <dgm:cxn modelId="{EBEDCE76-754A-5848-B95B-536937CD703C}" type="presParOf" srcId="{6F4C7A98-976B-4DA8-9908-FFFA4F464FDF}" destId="{62E69F6B-0B38-4378-8E13-7597F58C3431}" srcOrd="3" destOrd="0" presId="urn:microsoft.com/office/officeart/2008/layout/PictureStrips"/>
    <dgm:cxn modelId="{301693FB-7C42-864D-9853-2DBA8AD83C1C}" type="presParOf" srcId="{6F4C7A98-976B-4DA8-9908-FFFA4F464FDF}" destId="{6D06ABE6-6000-4FD5-92C3-812B3461D0AC}" srcOrd="4" destOrd="0" presId="urn:microsoft.com/office/officeart/2008/layout/PictureStrips"/>
    <dgm:cxn modelId="{43CF79B5-564E-EC4A-AE8A-A705BA6DE2C3}" type="presParOf" srcId="{6D06ABE6-6000-4FD5-92C3-812B3461D0AC}" destId="{985F29F6-F1E5-439C-8F77-A0575B67278C}" srcOrd="0" destOrd="0" presId="urn:microsoft.com/office/officeart/2008/layout/PictureStrips"/>
    <dgm:cxn modelId="{80280FA4-6C78-514A-AB92-5E68D1D77BAF}" type="presParOf" srcId="{6D06ABE6-6000-4FD5-92C3-812B3461D0AC}" destId="{7E1228EA-5DB7-4C72-BA57-D25668DC47A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A0C48-D36B-4D0B-B3FC-C4C51F01422F}" type="doc">
      <dgm:prSet loTypeId="urn:microsoft.com/office/officeart/2009/layout/CircleArrowProcess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8306452-031E-470E-A88C-613AB2BC2373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Blood moves the chemical around the body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15BA3333-5CC2-455D-BEA6-1A1D86C3086F}" type="parTrans" cxnId="{14E1459E-93C3-40B1-B2E0-C4B2F7A768B6}">
      <dgm:prSet/>
      <dgm:spPr/>
      <dgm:t>
        <a:bodyPr/>
        <a:lstStyle/>
        <a:p>
          <a:endParaRPr lang="en-US"/>
        </a:p>
      </dgm:t>
    </dgm:pt>
    <dgm:pt modelId="{94CC9DA1-EAEC-45F8-8F40-92F0D6A21A6A}" type="sibTrans" cxnId="{14E1459E-93C3-40B1-B2E0-C4B2F7A768B6}">
      <dgm:prSet/>
      <dgm:spPr/>
      <dgm:t>
        <a:bodyPr/>
        <a:lstStyle/>
        <a:p>
          <a:endParaRPr lang="en-US"/>
        </a:p>
      </dgm:t>
    </dgm:pt>
    <dgm:pt modelId="{D6E0E297-4257-4DA0-93C8-4ACA982AEE44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Chemical tends to accumulate in selected tissues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BBDC7607-C9E0-4D27-B4B2-129AF2F8D496}" type="parTrans" cxnId="{DA108E74-AA34-49D1-8A93-23075A67AB3D}">
      <dgm:prSet/>
      <dgm:spPr/>
      <dgm:t>
        <a:bodyPr/>
        <a:lstStyle/>
        <a:p>
          <a:endParaRPr lang="en-US"/>
        </a:p>
      </dgm:t>
    </dgm:pt>
    <dgm:pt modelId="{29359EC5-73BA-41AD-BAF8-552BD31FCDE0}" type="sibTrans" cxnId="{DA108E74-AA34-49D1-8A93-23075A67AB3D}">
      <dgm:prSet/>
      <dgm:spPr/>
      <dgm:t>
        <a:bodyPr/>
        <a:lstStyle/>
        <a:p>
          <a:endParaRPr lang="en-US"/>
        </a:p>
      </dgm:t>
    </dgm:pt>
    <dgm:pt modelId="{E24DB9AF-EA96-4DAF-A093-6ECB95B8AD8A}">
      <dgm:prSet phldrT="[Text]"/>
      <dgm:spPr/>
      <dgm:t>
        <a:bodyPr/>
        <a:lstStyle/>
        <a:p>
          <a:r>
            <a:rPr lang="en-US" b="1" dirty="0" smtClean="0">
              <a:latin typeface="Arial" pitchFamily="34" charset="0"/>
              <a:cs typeface="Arial" pitchFamily="34" charset="0"/>
            </a:rPr>
            <a:t>Body tries to rid itself of these chemicals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46C28928-C311-46E4-8403-4D4EC4ABEFEE}" type="parTrans" cxnId="{83652A2E-57C5-4294-9CCB-020878352477}">
      <dgm:prSet/>
      <dgm:spPr/>
      <dgm:t>
        <a:bodyPr/>
        <a:lstStyle/>
        <a:p>
          <a:endParaRPr lang="en-US"/>
        </a:p>
      </dgm:t>
    </dgm:pt>
    <dgm:pt modelId="{9AEA21EF-D232-4C9C-9FEC-68E9A78C6213}" type="sibTrans" cxnId="{83652A2E-57C5-4294-9CCB-020878352477}">
      <dgm:prSet/>
      <dgm:spPr/>
      <dgm:t>
        <a:bodyPr/>
        <a:lstStyle/>
        <a:p>
          <a:endParaRPr lang="en-US"/>
        </a:p>
      </dgm:t>
    </dgm:pt>
    <dgm:pt modelId="{EB964A4B-4411-497E-AAE9-59D6CDE467D9}" type="pres">
      <dgm:prSet presAssocID="{54DA0C48-D36B-4D0B-B3FC-C4C51F01422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ACF2D58-E48A-4E2E-B1D5-0AE62985D002}" type="pres">
      <dgm:prSet presAssocID="{C8306452-031E-470E-A88C-613AB2BC2373}" presName="Accent1" presStyleCnt="0"/>
      <dgm:spPr/>
    </dgm:pt>
    <dgm:pt modelId="{33889E4B-5B80-4EC7-B7F4-C594A3981B26}" type="pres">
      <dgm:prSet presAssocID="{C8306452-031E-470E-A88C-613AB2BC2373}" presName="Accent" presStyleLbl="node1" presStyleIdx="0" presStyleCnt="3"/>
      <dgm:spPr/>
    </dgm:pt>
    <dgm:pt modelId="{100201E4-E84B-4944-8801-232325D415ED}" type="pres">
      <dgm:prSet presAssocID="{C8306452-031E-470E-A88C-613AB2BC237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A7E42-3EB5-419A-A1E9-317FA4AB999B}" type="pres">
      <dgm:prSet presAssocID="{D6E0E297-4257-4DA0-93C8-4ACA982AEE44}" presName="Accent2" presStyleCnt="0"/>
      <dgm:spPr/>
    </dgm:pt>
    <dgm:pt modelId="{02BDEA0F-DF73-42DA-A9B5-723E43B3E64B}" type="pres">
      <dgm:prSet presAssocID="{D6E0E297-4257-4DA0-93C8-4ACA982AEE44}" presName="Accent" presStyleLbl="node1" presStyleIdx="1" presStyleCnt="3"/>
      <dgm:spPr/>
    </dgm:pt>
    <dgm:pt modelId="{420E1DA9-05DB-4753-BA59-23E3F2B701FB}" type="pres">
      <dgm:prSet presAssocID="{D6E0E297-4257-4DA0-93C8-4ACA982AEE4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A2007-5224-44A4-A90D-19CCD2797B7C}" type="pres">
      <dgm:prSet presAssocID="{E24DB9AF-EA96-4DAF-A093-6ECB95B8AD8A}" presName="Accent3" presStyleCnt="0"/>
      <dgm:spPr/>
    </dgm:pt>
    <dgm:pt modelId="{5554FC40-B2F2-4BC7-8EC2-F58F4C063528}" type="pres">
      <dgm:prSet presAssocID="{E24DB9AF-EA96-4DAF-A093-6ECB95B8AD8A}" presName="Accent" presStyleLbl="node1" presStyleIdx="2" presStyleCnt="3"/>
      <dgm:spPr/>
    </dgm:pt>
    <dgm:pt modelId="{00D7E626-51B2-4BC2-BB26-0DCC2115284E}" type="pres">
      <dgm:prSet presAssocID="{E24DB9AF-EA96-4DAF-A093-6ECB95B8AD8A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4C88C3-478F-E740-B7C5-133F1C707164}" type="presOf" srcId="{E24DB9AF-EA96-4DAF-A093-6ECB95B8AD8A}" destId="{00D7E626-51B2-4BC2-BB26-0DCC2115284E}" srcOrd="0" destOrd="0" presId="urn:microsoft.com/office/officeart/2009/layout/CircleArrowProcess"/>
    <dgm:cxn modelId="{6BF6517E-0870-7B4B-A462-9DC5676DA6E0}" type="presOf" srcId="{D6E0E297-4257-4DA0-93C8-4ACA982AEE44}" destId="{420E1DA9-05DB-4753-BA59-23E3F2B701FB}" srcOrd="0" destOrd="0" presId="urn:microsoft.com/office/officeart/2009/layout/CircleArrowProcess"/>
    <dgm:cxn modelId="{14E1459E-93C3-40B1-B2E0-C4B2F7A768B6}" srcId="{54DA0C48-D36B-4D0B-B3FC-C4C51F01422F}" destId="{C8306452-031E-470E-A88C-613AB2BC2373}" srcOrd="0" destOrd="0" parTransId="{15BA3333-5CC2-455D-BEA6-1A1D86C3086F}" sibTransId="{94CC9DA1-EAEC-45F8-8F40-92F0D6A21A6A}"/>
    <dgm:cxn modelId="{DA108E74-AA34-49D1-8A93-23075A67AB3D}" srcId="{54DA0C48-D36B-4D0B-B3FC-C4C51F01422F}" destId="{D6E0E297-4257-4DA0-93C8-4ACA982AEE44}" srcOrd="1" destOrd="0" parTransId="{BBDC7607-C9E0-4D27-B4B2-129AF2F8D496}" sibTransId="{29359EC5-73BA-41AD-BAF8-552BD31FCDE0}"/>
    <dgm:cxn modelId="{7A47AC57-465A-3048-BD78-2AD09CE0FB29}" type="presOf" srcId="{C8306452-031E-470E-A88C-613AB2BC2373}" destId="{100201E4-E84B-4944-8801-232325D415ED}" srcOrd="0" destOrd="0" presId="urn:microsoft.com/office/officeart/2009/layout/CircleArrowProcess"/>
    <dgm:cxn modelId="{83652A2E-57C5-4294-9CCB-020878352477}" srcId="{54DA0C48-D36B-4D0B-B3FC-C4C51F01422F}" destId="{E24DB9AF-EA96-4DAF-A093-6ECB95B8AD8A}" srcOrd="2" destOrd="0" parTransId="{46C28928-C311-46E4-8403-4D4EC4ABEFEE}" sibTransId="{9AEA21EF-D232-4C9C-9FEC-68E9A78C6213}"/>
    <dgm:cxn modelId="{992B46F0-086A-A140-9B62-D75E918966F8}" type="presOf" srcId="{54DA0C48-D36B-4D0B-B3FC-C4C51F01422F}" destId="{EB964A4B-4411-497E-AAE9-59D6CDE467D9}" srcOrd="0" destOrd="0" presId="urn:microsoft.com/office/officeart/2009/layout/CircleArrowProcess"/>
    <dgm:cxn modelId="{28003EAD-E185-304E-8DFC-E9D7291DA25D}" type="presParOf" srcId="{EB964A4B-4411-497E-AAE9-59D6CDE467D9}" destId="{5ACF2D58-E48A-4E2E-B1D5-0AE62985D002}" srcOrd="0" destOrd="0" presId="urn:microsoft.com/office/officeart/2009/layout/CircleArrowProcess"/>
    <dgm:cxn modelId="{838CFA98-1DC8-FD43-AC80-C35FD9DCBF45}" type="presParOf" srcId="{5ACF2D58-E48A-4E2E-B1D5-0AE62985D002}" destId="{33889E4B-5B80-4EC7-B7F4-C594A3981B26}" srcOrd="0" destOrd="0" presId="urn:microsoft.com/office/officeart/2009/layout/CircleArrowProcess"/>
    <dgm:cxn modelId="{5B6FCDCD-A416-DB47-A873-3376EC86AF7C}" type="presParOf" srcId="{EB964A4B-4411-497E-AAE9-59D6CDE467D9}" destId="{100201E4-E84B-4944-8801-232325D415ED}" srcOrd="1" destOrd="0" presId="urn:microsoft.com/office/officeart/2009/layout/CircleArrowProcess"/>
    <dgm:cxn modelId="{B00573B9-5E8C-B241-B74C-768F435FCA2E}" type="presParOf" srcId="{EB964A4B-4411-497E-AAE9-59D6CDE467D9}" destId="{30FA7E42-3EB5-419A-A1E9-317FA4AB999B}" srcOrd="2" destOrd="0" presId="urn:microsoft.com/office/officeart/2009/layout/CircleArrowProcess"/>
    <dgm:cxn modelId="{887AD83F-5B9E-1D4B-B39E-A60705BC7A27}" type="presParOf" srcId="{30FA7E42-3EB5-419A-A1E9-317FA4AB999B}" destId="{02BDEA0F-DF73-42DA-A9B5-723E43B3E64B}" srcOrd="0" destOrd="0" presId="urn:microsoft.com/office/officeart/2009/layout/CircleArrowProcess"/>
    <dgm:cxn modelId="{B9687AA0-4DF9-B547-A95D-B66F4B7EA1BC}" type="presParOf" srcId="{EB964A4B-4411-497E-AAE9-59D6CDE467D9}" destId="{420E1DA9-05DB-4753-BA59-23E3F2B701FB}" srcOrd="3" destOrd="0" presId="urn:microsoft.com/office/officeart/2009/layout/CircleArrowProcess"/>
    <dgm:cxn modelId="{B9F7933B-330F-BA44-981C-E8AB995EDCF6}" type="presParOf" srcId="{EB964A4B-4411-497E-AAE9-59D6CDE467D9}" destId="{482A2007-5224-44A4-A90D-19CCD2797B7C}" srcOrd="4" destOrd="0" presId="urn:microsoft.com/office/officeart/2009/layout/CircleArrowProcess"/>
    <dgm:cxn modelId="{7F1AC077-6351-2A4B-AABE-F7C0E7C1FE39}" type="presParOf" srcId="{482A2007-5224-44A4-A90D-19CCD2797B7C}" destId="{5554FC40-B2F2-4BC7-8EC2-F58F4C063528}" srcOrd="0" destOrd="0" presId="urn:microsoft.com/office/officeart/2009/layout/CircleArrowProcess"/>
    <dgm:cxn modelId="{AE2196F0-41D4-9449-8521-F40218A7B1F7}" type="presParOf" srcId="{EB964A4B-4411-497E-AAE9-59D6CDE467D9}" destId="{00D7E626-51B2-4BC2-BB26-0DCC2115284E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BA25C-A704-4F51-A3F6-C1871706A442}">
      <dsp:nvSpPr>
        <dsp:cNvPr id="0" name=""/>
        <dsp:cNvSpPr/>
      </dsp:nvSpPr>
      <dsp:spPr>
        <a:xfrm>
          <a:off x="1755870" y="237584"/>
          <a:ext cx="4035333" cy="1063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603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 smtClean="0">
              <a:latin typeface="Arial" pitchFamily="34" charset="0"/>
              <a:cs typeface="Arial" pitchFamily="34" charset="0"/>
            </a:rPr>
            <a:t>Table Salt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none" kern="1200" dirty="0" smtClean="0">
              <a:latin typeface="Arial" pitchFamily="34" charset="0"/>
              <a:cs typeface="Arial" pitchFamily="34" charset="0"/>
            </a:rPr>
            <a:t>1 pound </a:t>
          </a:r>
          <a:r>
            <a:rPr lang="en-US" sz="2200" b="1" u="none" kern="120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toxic, lethal</a:t>
          </a:r>
          <a:endParaRPr lang="en-US" sz="2200" b="1" u="none" kern="1200" dirty="0">
            <a:latin typeface="Arial" pitchFamily="34" charset="0"/>
            <a:cs typeface="Arial" pitchFamily="34" charset="0"/>
          </a:endParaRPr>
        </a:p>
      </dsp:txBody>
      <dsp:txXfrm>
        <a:off x="1755870" y="237584"/>
        <a:ext cx="4035333" cy="1063882"/>
      </dsp:txXfrm>
    </dsp:sp>
    <dsp:sp modelId="{1539B710-83C8-46D9-9D43-02B90B2B81D1}">
      <dsp:nvSpPr>
        <dsp:cNvPr id="0" name=""/>
        <dsp:cNvSpPr/>
      </dsp:nvSpPr>
      <dsp:spPr>
        <a:xfrm>
          <a:off x="1304378" y="83912"/>
          <a:ext cx="744718" cy="111707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1AFD5-3F37-4AD4-BAC9-B250CADC3255}">
      <dsp:nvSpPr>
        <dsp:cNvPr id="0" name=""/>
        <dsp:cNvSpPr/>
      </dsp:nvSpPr>
      <dsp:spPr>
        <a:xfrm>
          <a:off x="1709757" y="1576894"/>
          <a:ext cx="4919633" cy="1063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603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 smtClean="0">
              <a:latin typeface="Arial" pitchFamily="34" charset="0"/>
              <a:cs typeface="Arial" pitchFamily="34" charset="0"/>
            </a:rPr>
            <a:t>Tequila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none" kern="1200" dirty="0" smtClean="0">
              <a:latin typeface="Arial" pitchFamily="34" charset="0"/>
              <a:cs typeface="Arial" pitchFamily="34" charset="0"/>
            </a:rPr>
            <a:t>1 quart </a:t>
          </a:r>
          <a:r>
            <a:rPr lang="en-US" sz="2200" b="1" u="none" kern="120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toxic, possibly lethal</a:t>
          </a:r>
          <a:endParaRPr lang="en-US" sz="2200" b="1" u="none" kern="1200" dirty="0">
            <a:latin typeface="Arial" pitchFamily="34" charset="0"/>
            <a:cs typeface="Arial" pitchFamily="34" charset="0"/>
          </a:endParaRPr>
        </a:p>
      </dsp:txBody>
      <dsp:txXfrm>
        <a:off x="1709757" y="1576894"/>
        <a:ext cx="4919633" cy="1063882"/>
      </dsp:txXfrm>
    </dsp:sp>
    <dsp:sp modelId="{3EE51F22-C020-4729-A855-2BAE46F74002}">
      <dsp:nvSpPr>
        <dsp:cNvPr id="0" name=""/>
        <dsp:cNvSpPr/>
      </dsp:nvSpPr>
      <dsp:spPr>
        <a:xfrm>
          <a:off x="591449" y="1423222"/>
          <a:ext cx="1393613" cy="111707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F29F6-F1E5-439C-8F77-A0575B67278C}">
      <dsp:nvSpPr>
        <dsp:cNvPr id="0" name=""/>
        <dsp:cNvSpPr/>
      </dsp:nvSpPr>
      <dsp:spPr>
        <a:xfrm>
          <a:off x="1780875" y="2916204"/>
          <a:ext cx="5153312" cy="106388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603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sng" kern="1200" dirty="0" smtClean="0">
              <a:latin typeface="Arial" pitchFamily="34" charset="0"/>
              <a:cs typeface="Arial" pitchFamily="34" charset="0"/>
            </a:rPr>
            <a:t>Rat </a:t>
          </a:r>
          <a:r>
            <a:rPr lang="en-US" sz="2200" b="1" u="sng" kern="1200" smtClean="0">
              <a:latin typeface="Arial" pitchFamily="34" charset="0"/>
              <a:cs typeface="Arial" pitchFamily="34" charset="0"/>
            </a:rPr>
            <a:t>Poison (Strychnine</a:t>
          </a:r>
          <a:r>
            <a:rPr lang="en-US" sz="2200" b="1" u="sng" kern="1200" dirty="0" smtClean="0">
              <a:latin typeface="Arial" pitchFamily="34" charset="0"/>
              <a:cs typeface="Arial" pitchFamily="34" charset="0"/>
            </a:rPr>
            <a:t>)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u="none" kern="1200" dirty="0" smtClean="0">
              <a:latin typeface="Arial" pitchFamily="34" charset="0"/>
              <a:cs typeface="Arial" pitchFamily="34" charset="0"/>
            </a:rPr>
            <a:t>1 tablespoon </a:t>
          </a:r>
          <a:r>
            <a:rPr lang="en-US" sz="2200" b="1" u="none" kern="1200" dirty="0" smtClean="0">
              <a:latin typeface="Arial" pitchFamily="34" charset="0"/>
              <a:cs typeface="Arial" pitchFamily="34" charset="0"/>
              <a:sym typeface="Wingdings" pitchFamily="2" charset="2"/>
            </a:rPr>
            <a:t> toxic, lethal</a:t>
          </a:r>
          <a:endParaRPr lang="en-US" sz="2200" b="1" u="none" kern="1200" dirty="0">
            <a:latin typeface="Arial" pitchFamily="34" charset="0"/>
            <a:cs typeface="Arial" pitchFamily="34" charset="0"/>
          </a:endParaRPr>
        </a:p>
      </dsp:txBody>
      <dsp:txXfrm>
        <a:off x="1780875" y="2916204"/>
        <a:ext cx="5153312" cy="1063882"/>
      </dsp:txXfrm>
    </dsp:sp>
    <dsp:sp modelId="{7E1228EA-5DB7-4C72-BA57-D25668DC47AB}">
      <dsp:nvSpPr>
        <dsp:cNvPr id="0" name=""/>
        <dsp:cNvSpPr/>
      </dsp:nvSpPr>
      <dsp:spPr>
        <a:xfrm>
          <a:off x="380999" y="2762532"/>
          <a:ext cx="1615732" cy="111707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89E4B-5B80-4EC7-B7F4-C594A3981B26}">
      <dsp:nvSpPr>
        <dsp:cNvPr id="0" name=""/>
        <dsp:cNvSpPr/>
      </dsp:nvSpPr>
      <dsp:spPr>
        <a:xfrm>
          <a:off x="2209235" y="0"/>
          <a:ext cx="1834636" cy="183491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201E4-E84B-4944-8801-232325D415ED}">
      <dsp:nvSpPr>
        <dsp:cNvPr id="0" name=""/>
        <dsp:cNvSpPr/>
      </dsp:nvSpPr>
      <dsp:spPr>
        <a:xfrm>
          <a:off x="2614750" y="662460"/>
          <a:ext cx="1019472" cy="50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Blood moves the chemical around the body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2614750" y="662460"/>
        <a:ext cx="1019472" cy="509614"/>
      </dsp:txXfrm>
    </dsp:sp>
    <dsp:sp modelId="{02BDEA0F-DF73-42DA-A9B5-723E43B3E64B}">
      <dsp:nvSpPr>
        <dsp:cNvPr id="0" name=""/>
        <dsp:cNvSpPr/>
      </dsp:nvSpPr>
      <dsp:spPr>
        <a:xfrm>
          <a:off x="1699671" y="1054295"/>
          <a:ext cx="1834636" cy="183491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E1DA9-05DB-4753-BA59-23E3F2B701FB}">
      <dsp:nvSpPr>
        <dsp:cNvPr id="0" name=""/>
        <dsp:cNvSpPr/>
      </dsp:nvSpPr>
      <dsp:spPr>
        <a:xfrm>
          <a:off x="2107253" y="1722854"/>
          <a:ext cx="1019472" cy="50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Chemical tends to accumulate in selected tissues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2107253" y="1722854"/>
        <a:ext cx="1019472" cy="509614"/>
      </dsp:txXfrm>
    </dsp:sp>
    <dsp:sp modelId="{5554FC40-B2F2-4BC7-8EC2-F58F4C063528}">
      <dsp:nvSpPr>
        <dsp:cNvPr id="0" name=""/>
        <dsp:cNvSpPr/>
      </dsp:nvSpPr>
      <dsp:spPr>
        <a:xfrm>
          <a:off x="2339813" y="2234755"/>
          <a:ext cx="1576237" cy="157686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D7E626-51B2-4BC2-BB26-0DCC2115284E}">
      <dsp:nvSpPr>
        <dsp:cNvPr id="0" name=""/>
        <dsp:cNvSpPr/>
      </dsp:nvSpPr>
      <dsp:spPr>
        <a:xfrm>
          <a:off x="2617161" y="2784772"/>
          <a:ext cx="1019472" cy="509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latin typeface="Arial" pitchFamily="34" charset="0"/>
              <a:cs typeface="Arial" pitchFamily="34" charset="0"/>
            </a:rPr>
            <a:t>Body tries to rid itself of these chemicals</a:t>
          </a:r>
          <a:endParaRPr lang="en-US" sz="1000" b="1" kern="1200" dirty="0">
            <a:latin typeface="Arial" pitchFamily="34" charset="0"/>
            <a:cs typeface="Arial" pitchFamily="34" charset="0"/>
          </a:endParaRPr>
        </a:p>
      </dsp:txBody>
      <dsp:txXfrm>
        <a:off x="2617161" y="2784772"/>
        <a:ext cx="1019472" cy="509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56853B-B2DC-7740-BDFE-1E6A00425DA4}" type="datetimeFigureOut">
              <a:rPr lang="en-US" smtClean="0"/>
              <a:pPr/>
              <a:t>4/16/13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26DE809-9B35-264C-85D2-00B8284C86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5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5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Relationship Id="rId5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wmf"/><Relationship Id="rId5" Type="http://schemas.openxmlformats.org/officeDocument/2006/relationships/image" Target="../media/image51.png"/><Relationship Id="rId7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wmf"/><Relationship Id="rId6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Relationship Id="rId9" Type="http://schemas.openxmlformats.org/officeDocument/2006/relationships/image" Target="../media/image59.jpeg"/><Relationship Id="rId3" Type="http://schemas.openxmlformats.org/officeDocument/2006/relationships/diagramLayout" Target="../diagrams/layout2.xml"/><Relationship Id="rId6" Type="http://schemas.microsoft.com/office/2007/relationships/diagramDrawing" Target="../diagrams/drawing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3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68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5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Principles of Environmental Toxicology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Every day interactions with our surroundings</a:t>
            </a:r>
            <a:endParaRPr lang="en-US" dirty="0"/>
          </a:p>
        </p:txBody>
      </p:sp>
      <p:pic>
        <p:nvPicPr>
          <p:cNvPr id="10" name="Picture 9" descr="DSCF13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20373"/>
            <a:ext cx="2351615" cy="3135487"/>
          </a:xfrm>
          <a:prstGeom prst="rect">
            <a:avLst/>
          </a:prstGeom>
        </p:spPr>
      </p:pic>
      <p:pic>
        <p:nvPicPr>
          <p:cNvPr id="4" name="Picture 3" descr="MP9004427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72" y="660204"/>
            <a:ext cx="3690257" cy="2455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u="sng" dirty="0" smtClean="0"/>
              <a:t>Acute</a:t>
            </a:r>
            <a:endParaRPr lang="en-US" sz="3600" u="sng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sz="3600" u="sng" dirty="0" smtClean="0"/>
              <a:t>Chronic</a:t>
            </a:r>
            <a:endParaRPr lang="en-US" sz="3600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133598"/>
            <a:ext cx="4038600" cy="4191471"/>
          </a:xfrm>
        </p:spPr>
        <p:txBody>
          <a:bodyPr>
            <a:normAutofit/>
          </a:bodyPr>
          <a:lstStyle/>
          <a:p>
            <a:r>
              <a:rPr lang="en-US" dirty="0" smtClean="0"/>
              <a:t>Occurring quickly such as:</a:t>
            </a:r>
          </a:p>
          <a:p>
            <a:pPr lvl="1"/>
            <a:r>
              <a:rPr lang="en-US" dirty="0" smtClean="0"/>
              <a:t>Hours</a:t>
            </a:r>
          </a:p>
          <a:p>
            <a:pPr lvl="1"/>
            <a:r>
              <a:rPr lang="en-US" dirty="0" smtClean="0"/>
              <a:t>Days</a:t>
            </a:r>
          </a:p>
          <a:p>
            <a:pPr lvl="1"/>
            <a:r>
              <a:rPr lang="en-US" dirty="0" smtClean="0"/>
              <a:t>Weeks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13051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Long-term; effects take a long time to occur </a:t>
            </a:r>
          </a:p>
          <a:p>
            <a:r>
              <a:rPr lang="en-US" dirty="0" smtClean="0"/>
              <a:t>For example </a:t>
            </a:r>
            <a:r>
              <a:rPr lang="en-US" dirty="0" smtClean="0"/>
              <a:t>cancer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413" y="3125162"/>
            <a:ext cx="1223161" cy="16857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6" y="4571768"/>
            <a:ext cx="2005207" cy="1349207"/>
          </a:xfrm>
          <a:prstGeom prst="rect">
            <a:avLst/>
          </a:prstGeom>
        </p:spPr>
      </p:pic>
      <p:pic>
        <p:nvPicPr>
          <p:cNvPr id="10" name="Picture 9" descr="bab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542" y="3760388"/>
            <a:ext cx="1432891" cy="2160587"/>
          </a:xfrm>
          <a:prstGeom prst="rect">
            <a:avLst/>
          </a:prstGeom>
        </p:spPr>
      </p:pic>
      <p:pic>
        <p:nvPicPr>
          <p:cNvPr id="11" name="Picture 10" descr="ad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856" y="3760389"/>
            <a:ext cx="1567300" cy="1042303"/>
          </a:xfrm>
          <a:prstGeom prst="rect">
            <a:avLst/>
          </a:prstGeom>
        </p:spPr>
      </p:pic>
      <p:pic>
        <p:nvPicPr>
          <p:cNvPr id="12" name="Picture 11" descr="eld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856" y="4878829"/>
            <a:ext cx="1567300" cy="10421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04412" y="4878829"/>
            <a:ext cx="21437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(</a:t>
            </a:r>
            <a:r>
              <a:rPr lang="en-US" sz="2600" i="1" dirty="0" smtClean="0"/>
              <a:t>e.g. </a:t>
            </a:r>
            <a:r>
              <a:rPr lang="en-US" sz="2600" dirty="0" smtClean="0"/>
              <a:t>headache)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Toxicity – Quick Occurring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042070"/>
          </a:xfrm>
        </p:spPr>
        <p:txBody>
          <a:bodyPr/>
          <a:lstStyle/>
          <a:p>
            <a:r>
              <a:rPr lang="en-US" u="sng" dirty="0" smtClean="0"/>
              <a:t>Example:</a:t>
            </a:r>
          </a:p>
          <a:p>
            <a:pPr lvl="1"/>
            <a:r>
              <a:rPr lang="en-US" dirty="0" smtClean="0"/>
              <a:t>Alcohol (beer, wine, liquor)</a:t>
            </a:r>
          </a:p>
          <a:p>
            <a:pPr lvl="2"/>
            <a:r>
              <a:rPr lang="en-US" dirty="0" smtClean="0"/>
              <a:t>Effects within 30 minutes.</a:t>
            </a:r>
          </a:p>
          <a:p>
            <a:pPr lvl="2"/>
            <a:r>
              <a:rPr lang="en-US" dirty="0" smtClean="0"/>
              <a:t>The more that you drink, the more the effects:</a:t>
            </a:r>
          </a:p>
          <a:p>
            <a:pPr lvl="3"/>
            <a:r>
              <a:rPr lang="en-US" dirty="0" smtClean="0"/>
              <a:t>Relaxed</a:t>
            </a:r>
          </a:p>
          <a:p>
            <a:pPr lvl="3"/>
            <a:r>
              <a:rPr lang="en-US" dirty="0" smtClean="0"/>
              <a:t>Happy</a:t>
            </a:r>
          </a:p>
          <a:p>
            <a:pPr lvl="3"/>
            <a:r>
              <a:rPr lang="en-US" dirty="0" smtClean="0"/>
              <a:t>Confused</a:t>
            </a:r>
          </a:p>
          <a:p>
            <a:pPr lvl="3"/>
            <a:r>
              <a:rPr lang="en-US" dirty="0" smtClean="0"/>
              <a:t>Difficult to walk</a:t>
            </a:r>
          </a:p>
          <a:p>
            <a:pPr lvl="3"/>
            <a:r>
              <a:rPr lang="en-US" dirty="0" smtClean="0"/>
              <a:t>Sick - vomit</a:t>
            </a:r>
          </a:p>
          <a:p>
            <a:pPr lvl="2"/>
            <a:r>
              <a:rPr lang="en-US" dirty="0" smtClean="0"/>
              <a:t>Recover from the toxicity.</a:t>
            </a:r>
          </a:p>
          <a:p>
            <a:pPr lvl="3">
              <a:buNone/>
            </a:pP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62" y="1580950"/>
            <a:ext cx="1285875" cy="847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805" y="2680738"/>
            <a:ext cx="962025" cy="130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62" y="4104496"/>
            <a:ext cx="1171575" cy="933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80" y="5367487"/>
            <a:ext cx="1123950" cy="749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ent Arrow 8"/>
          <p:cNvSpPr/>
          <p:nvPr/>
        </p:nvSpPr>
        <p:spPr>
          <a:xfrm rot="5400000">
            <a:off x="7151113" y="1683345"/>
            <a:ext cx="609599" cy="1033462"/>
          </a:xfrm>
          <a:prstGeom prst="bentArrow">
            <a:avLst>
              <a:gd name="adj1" fmla="val 20748"/>
              <a:gd name="adj2" fmla="val 25000"/>
              <a:gd name="adj3" fmla="val 25000"/>
              <a:gd name="adj4" fmla="val 65013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055283" y="4272986"/>
            <a:ext cx="609599" cy="1109663"/>
          </a:xfrm>
          <a:prstGeom prst="bentArrow">
            <a:avLst>
              <a:gd name="adj1" fmla="val 20748"/>
              <a:gd name="adj2" fmla="val 25000"/>
              <a:gd name="adj3" fmla="val 25000"/>
              <a:gd name="adj4" fmla="val 65013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5400000" flipV="1">
            <a:off x="6371691" y="3009995"/>
            <a:ext cx="609599" cy="1147762"/>
          </a:xfrm>
          <a:prstGeom prst="bentArrow">
            <a:avLst>
              <a:gd name="adj1" fmla="val 22492"/>
              <a:gd name="adj2" fmla="val 25872"/>
              <a:gd name="adj3" fmla="val 25000"/>
              <a:gd name="adj4" fmla="val 5978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690089"/>
            <a:ext cx="4845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toxicity: Food poisoning – sick in 4-6 hours or sick overnight.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Chronic Toxicity – Slowly Occurring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3715067"/>
          </a:xfrm>
        </p:spPr>
        <p:txBody>
          <a:bodyPr/>
          <a:lstStyle/>
          <a:p>
            <a:r>
              <a:rPr lang="en-US" u="sng" dirty="0" smtClean="0"/>
              <a:t>Example:</a:t>
            </a:r>
          </a:p>
          <a:p>
            <a:pPr lvl="1"/>
            <a:r>
              <a:rPr lang="en-US" dirty="0" smtClean="0"/>
              <a:t>Cigarettes</a:t>
            </a:r>
          </a:p>
          <a:p>
            <a:pPr lvl="2"/>
            <a:r>
              <a:rPr lang="en-US" dirty="0" smtClean="0"/>
              <a:t>Long-term smoking</a:t>
            </a:r>
          </a:p>
          <a:p>
            <a:pPr lvl="2"/>
            <a:r>
              <a:rPr lang="en-US" dirty="0" smtClean="0"/>
              <a:t>Everyday exposure</a:t>
            </a:r>
          </a:p>
          <a:p>
            <a:pPr lvl="2"/>
            <a:r>
              <a:rPr lang="en-US" dirty="0" smtClean="0"/>
              <a:t>After many years – health effects develop slowly and appear unexpectedly:</a:t>
            </a:r>
          </a:p>
          <a:p>
            <a:pPr lvl="3"/>
            <a:r>
              <a:rPr lang="en-US" dirty="0" smtClean="0"/>
              <a:t>Lung cancer</a:t>
            </a:r>
          </a:p>
          <a:p>
            <a:pPr lvl="3"/>
            <a:r>
              <a:rPr lang="en-US" dirty="0" smtClean="0"/>
              <a:t>Emphysema</a:t>
            </a:r>
          </a:p>
          <a:p>
            <a:pPr lvl="3"/>
            <a:r>
              <a:rPr lang="en-US" dirty="0" smtClean="0"/>
              <a:t>Cancer – other organs</a:t>
            </a:r>
          </a:p>
          <a:p>
            <a:pPr lvl="3"/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44" y="2996430"/>
            <a:ext cx="962025" cy="962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6" y="3064508"/>
            <a:ext cx="1277344" cy="8258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6987867" y="3325042"/>
            <a:ext cx="571499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738" y="4934267"/>
            <a:ext cx="123825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496" y="4934267"/>
            <a:ext cx="1225432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Bent Arrow 15"/>
          <p:cNvSpPr/>
          <p:nvPr/>
        </p:nvSpPr>
        <p:spPr>
          <a:xfrm rot="5400000">
            <a:off x="6086307" y="2071512"/>
            <a:ext cx="548878" cy="838200"/>
          </a:xfrm>
          <a:prstGeom prst="ben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 descr="cigs_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236" y="1957198"/>
            <a:ext cx="1074898" cy="807853"/>
          </a:xfrm>
          <a:prstGeom prst="rect">
            <a:avLst/>
          </a:prstGeom>
        </p:spPr>
      </p:pic>
      <p:sp>
        <p:nvSpPr>
          <p:cNvPr id="19" name="AutoShape 11"/>
          <p:cNvSpPr>
            <a:spLocks noChangeArrowheads="1"/>
          </p:cNvSpPr>
          <p:nvPr/>
        </p:nvSpPr>
        <p:spPr bwMode="auto">
          <a:xfrm rot="5400000">
            <a:off x="6918332" y="4263449"/>
            <a:ext cx="710568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7732" y="5139594"/>
            <a:ext cx="4338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chemical substances: Trichloroethylene (TCE)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Cancer</a:t>
            </a:r>
          </a:p>
          <a:p>
            <a:r>
              <a:rPr lang="en-US" dirty="0" smtClean="0">
                <a:sym typeface="Wingdings"/>
              </a:rPr>
              <a:t>Air Pollution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Asthma</a:t>
            </a:r>
          </a:p>
          <a:p>
            <a:r>
              <a:rPr lang="en-US" dirty="0" smtClean="0">
                <a:sym typeface="Wingdings"/>
              </a:rPr>
              <a:t>Sun (UV Light)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Skin Disease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Toxicity Episode Phases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711577"/>
          </a:xfrm>
        </p:spPr>
        <p:txBody>
          <a:bodyPr>
            <a:normAutofit/>
          </a:bodyPr>
          <a:lstStyle/>
          <a:p>
            <a:r>
              <a:rPr lang="en-US" dirty="0" smtClean="0"/>
              <a:t>When an organism is exposed to a toxic substance, it follows phases of toxicity.</a:t>
            </a:r>
          </a:p>
          <a:p>
            <a:r>
              <a:rPr lang="en-US" dirty="0" smtClean="0"/>
              <a:t>The phases are the following:</a:t>
            </a:r>
          </a:p>
          <a:p>
            <a:pPr lvl="1"/>
            <a:r>
              <a:rPr lang="en-US" dirty="0" smtClean="0"/>
              <a:t>Exposure Phase</a:t>
            </a:r>
          </a:p>
          <a:p>
            <a:pPr lvl="1"/>
            <a:r>
              <a:rPr lang="en-US" dirty="0" smtClean="0"/>
              <a:t>Processing Phase</a:t>
            </a:r>
          </a:p>
          <a:p>
            <a:pPr lvl="1"/>
            <a:r>
              <a:rPr lang="en-US" dirty="0" smtClean="0"/>
              <a:t>Expression Phase</a:t>
            </a:r>
          </a:p>
          <a:p>
            <a:pPr lvl="1">
              <a:buNone/>
            </a:pPr>
            <a:endParaRPr lang="en-US" sz="2600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sz="2600" dirty="0" smtClean="0">
              <a:solidFill>
                <a:schemeClr val="tx1"/>
              </a:solidFill>
            </a:endParaRP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drinking_wa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651" y="3516851"/>
            <a:ext cx="1593574" cy="2388702"/>
          </a:xfrm>
          <a:prstGeom prst="rect">
            <a:avLst/>
          </a:prstGeom>
        </p:spPr>
      </p:pic>
      <p:pic>
        <p:nvPicPr>
          <p:cNvPr id="5" name="Picture 4" descr="bod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25" y="3516851"/>
            <a:ext cx="1518374" cy="2388702"/>
          </a:xfrm>
          <a:prstGeom prst="rect">
            <a:avLst/>
          </a:prstGeom>
        </p:spPr>
      </p:pic>
      <p:pic>
        <p:nvPicPr>
          <p:cNvPr id="6" name="Picture 5" descr="sick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785" y="3516851"/>
            <a:ext cx="2388702" cy="238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Dose-Response Curve of Chili</a:t>
            </a:r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576387" y="1767811"/>
            <a:ext cx="0" cy="297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576387" y="4739611"/>
            <a:ext cx="6629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13075" y="5897717"/>
            <a:ext cx="36619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/>
              <a:t>Quantity </a:t>
            </a:r>
            <a:r>
              <a:rPr lang="en-US" sz="2000" b="1" dirty="0" smtClean="0"/>
              <a:t>(Dose </a:t>
            </a:r>
            <a:r>
              <a:rPr lang="en-US" sz="2000" b="1" dirty="0"/>
              <a:t>or </a:t>
            </a:r>
            <a:r>
              <a:rPr lang="en-US" sz="2000" b="1" dirty="0" smtClean="0"/>
              <a:t>Exposure</a:t>
            </a:r>
            <a:r>
              <a:rPr lang="en-US" sz="2000" b="1" dirty="0"/>
              <a:t>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 rot="16200000">
            <a:off x="215261" y="2989956"/>
            <a:ext cx="14125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/>
              <a:t>Response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027112" y="1724949"/>
            <a:ext cx="4365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100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119187" y="3063211"/>
            <a:ext cx="352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50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179512" y="4544349"/>
            <a:ext cx="268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/>
              <a:t>0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60512" y="4849149"/>
            <a:ext cx="6827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/>
              <a:t>1</a:t>
            </a:r>
            <a:r>
              <a:rPr lang="en-US" sz="1200" b="1" dirty="0" smtClean="0"/>
              <a:t>	         2	          3	           4	           5	            6	            7	             8</a:t>
            </a:r>
            <a:endParaRPr lang="en-US" sz="1200" b="1" dirty="0"/>
          </a:p>
        </p:txBody>
      </p:sp>
      <p:pic>
        <p:nvPicPr>
          <p:cNvPr id="18" name="Picture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6370"/>
          <a:stretch/>
        </p:blipFill>
        <p:spPr bwMode="auto">
          <a:xfrm>
            <a:off x="7569884" y="5173183"/>
            <a:ext cx="802121" cy="9245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57587" y="2301211"/>
            <a:ext cx="1524000" cy="1447800"/>
            <a:chOff x="3557587" y="2301211"/>
            <a:chExt cx="1524000" cy="1447800"/>
          </a:xfrm>
        </p:grpSpPr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090987" y="2301211"/>
              <a:ext cx="990600" cy="1447800"/>
            </a:xfrm>
            <a:custGeom>
              <a:avLst/>
              <a:gdLst>
                <a:gd name="T0" fmla="*/ 0 w 624"/>
                <a:gd name="T1" fmla="*/ 2147483647 h 912"/>
                <a:gd name="T2" fmla="*/ 2147483647 w 624"/>
                <a:gd name="T3" fmla="*/ 0 h 912"/>
                <a:gd name="T4" fmla="*/ 0 60000 65536"/>
                <a:gd name="T5" fmla="*/ 0 60000 65536"/>
                <a:gd name="T6" fmla="*/ 0 w 624"/>
                <a:gd name="T7" fmla="*/ 0 h 912"/>
                <a:gd name="T8" fmla="*/ 624 w 624"/>
                <a:gd name="T9" fmla="*/ 912 h 9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24" h="912">
                  <a:moveTo>
                    <a:pt x="0" y="912"/>
                  </a:moveTo>
                  <a:cubicBezTo>
                    <a:pt x="260" y="532"/>
                    <a:pt x="520" y="152"/>
                    <a:pt x="62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6" descr="C:\Documents and Settings\gandolfi.PHARMACY\Local Settings\Temporary Internet Files\Content.IE5\J6EGYPGT\MC900434385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587" y="2910811"/>
              <a:ext cx="735013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081587" y="1666211"/>
            <a:ext cx="2667000" cy="760413"/>
            <a:chOff x="5081587" y="1666211"/>
            <a:chExt cx="2667000" cy="760413"/>
          </a:xfrm>
        </p:grpSpPr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5081587" y="1666211"/>
              <a:ext cx="2667000" cy="635000"/>
            </a:xfrm>
            <a:custGeom>
              <a:avLst/>
              <a:gdLst>
                <a:gd name="T0" fmla="*/ 0 w 1680"/>
                <a:gd name="T1" fmla="*/ 2147483647 h 400"/>
                <a:gd name="T2" fmla="*/ 2147483647 w 1680"/>
                <a:gd name="T3" fmla="*/ 2147483647 h 400"/>
                <a:gd name="T4" fmla="*/ 2147483647 w 1680"/>
                <a:gd name="T5" fmla="*/ 2147483647 h 400"/>
                <a:gd name="T6" fmla="*/ 0 60000 65536"/>
                <a:gd name="T7" fmla="*/ 0 60000 65536"/>
                <a:gd name="T8" fmla="*/ 0 60000 65536"/>
                <a:gd name="T9" fmla="*/ 0 w 1680"/>
                <a:gd name="T10" fmla="*/ 0 h 400"/>
                <a:gd name="T11" fmla="*/ 1680 w 1680"/>
                <a:gd name="T12" fmla="*/ 400 h 4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80" h="400">
                  <a:moveTo>
                    <a:pt x="0" y="400"/>
                  </a:moveTo>
                  <a:cubicBezTo>
                    <a:pt x="196" y="264"/>
                    <a:pt x="392" y="128"/>
                    <a:pt x="672" y="64"/>
                  </a:cubicBezTo>
                  <a:cubicBezTo>
                    <a:pt x="952" y="0"/>
                    <a:pt x="1512" y="24"/>
                    <a:pt x="1680" y="16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0" name="Picture 17" descr="C:\Documents and Settings\gandolfi.PHARMACY\Local Settings\Temporary Internet Files\Content.IE5\HC5VE63N\MC900434407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7" y="1844011"/>
              <a:ext cx="555625" cy="58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6370" b="56396"/>
          <a:stretch/>
        </p:blipFill>
        <p:spPr bwMode="auto">
          <a:xfrm>
            <a:off x="3961023" y="5209711"/>
            <a:ext cx="981509" cy="493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r="58751" b="56396"/>
          <a:stretch/>
        </p:blipFill>
        <p:spPr bwMode="auto">
          <a:xfrm>
            <a:off x="1538286" y="5171411"/>
            <a:ext cx="342901" cy="5316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52587" y="3749011"/>
            <a:ext cx="2438400" cy="914400"/>
            <a:chOff x="1652587" y="3749011"/>
            <a:chExt cx="2438400" cy="914400"/>
          </a:xfrm>
        </p:grpSpPr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652587" y="3749011"/>
              <a:ext cx="2438400" cy="914400"/>
            </a:xfrm>
            <a:custGeom>
              <a:avLst/>
              <a:gdLst>
                <a:gd name="T0" fmla="*/ 0 w 1536"/>
                <a:gd name="T1" fmla="*/ 2147483647 h 576"/>
                <a:gd name="T2" fmla="*/ 2147483647 w 1536"/>
                <a:gd name="T3" fmla="*/ 2147483647 h 576"/>
                <a:gd name="T4" fmla="*/ 2147483647 w 1536"/>
                <a:gd name="T5" fmla="*/ 0 h 576"/>
                <a:gd name="T6" fmla="*/ 0 60000 65536"/>
                <a:gd name="T7" fmla="*/ 0 60000 65536"/>
                <a:gd name="T8" fmla="*/ 0 60000 65536"/>
                <a:gd name="T9" fmla="*/ 0 w 1536"/>
                <a:gd name="T10" fmla="*/ 0 h 576"/>
                <a:gd name="T11" fmla="*/ 1536 w 153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" h="576">
                  <a:moveTo>
                    <a:pt x="0" y="576"/>
                  </a:moveTo>
                  <a:cubicBezTo>
                    <a:pt x="400" y="552"/>
                    <a:pt x="800" y="528"/>
                    <a:pt x="1056" y="432"/>
                  </a:cubicBezTo>
                  <a:cubicBezTo>
                    <a:pt x="1312" y="336"/>
                    <a:pt x="1456" y="72"/>
                    <a:pt x="1536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3" name="Picture 15" descr="C:\Documents and Settings\gandolfi.PHARMACY\Local Settings\Temporary Internet Files\Content.IE5\J6EGYPGT\MC900423171[1].wm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787" y="4053811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Exposure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199" y="1545771"/>
            <a:ext cx="4845702" cy="46685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Uptake from:</a:t>
            </a:r>
          </a:p>
          <a:p>
            <a:pPr lvl="1"/>
            <a:r>
              <a:rPr lang="en-US" dirty="0" smtClean="0"/>
              <a:t>Stomach – intestines</a:t>
            </a:r>
          </a:p>
          <a:p>
            <a:pPr lvl="1"/>
            <a:r>
              <a:rPr lang="en-US" dirty="0" smtClean="0"/>
              <a:t>Lung – inhalation</a:t>
            </a:r>
          </a:p>
          <a:p>
            <a:pPr lvl="1"/>
            <a:r>
              <a:rPr lang="en-US" dirty="0" smtClean="0"/>
              <a:t>Skin – dermal</a:t>
            </a:r>
          </a:p>
          <a:p>
            <a:pPr lvl="1"/>
            <a:r>
              <a:rPr lang="en-US" dirty="0" smtClean="0"/>
              <a:t>Mucus – ear or nose</a:t>
            </a:r>
          </a:p>
          <a:p>
            <a:r>
              <a:rPr lang="en-US" dirty="0" smtClean="0"/>
              <a:t>Chemical must get into the body (enter human cells) or be available to have an effect.</a:t>
            </a:r>
          </a:p>
          <a:p>
            <a:r>
              <a:rPr lang="en-US" dirty="0" smtClean="0"/>
              <a:t>Chemicals vary in how well they move into the body (enter human cells).</a:t>
            </a:r>
            <a:endParaRPr lang="en-US" dirty="0"/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 rot="5400000">
            <a:off x="7347295" y="3156297"/>
            <a:ext cx="496669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389" y="1410984"/>
            <a:ext cx="690058" cy="1626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6440" y="3600242"/>
            <a:ext cx="1193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Move into tissues (cells)</a:t>
            </a:r>
            <a:endParaRPr lang="en-US" u="sng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5400000">
            <a:off x="7363235" y="4650873"/>
            <a:ext cx="464788" cy="304800"/>
          </a:xfrm>
          <a:prstGeom prst="notchedRightArrow">
            <a:avLst>
              <a:gd name="adj1" fmla="val 50000"/>
              <a:gd name="adj2" fmla="val 6250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01571" y="4895355"/>
            <a:ext cx="97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Enters blood stream</a:t>
            </a:r>
            <a:endParaRPr lang="en-US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6322507" y="1991796"/>
            <a:ext cx="108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Exposure</a:t>
            </a:r>
            <a:endParaRPr lang="en-US" u="sng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82" y="5099748"/>
            <a:ext cx="1532895" cy="718937"/>
          </a:xfrm>
          <a:prstGeom prst="rect">
            <a:avLst/>
          </a:prstGeom>
        </p:spPr>
      </p:pic>
      <p:pic>
        <p:nvPicPr>
          <p:cNvPr id="13" name="Picture 12" descr="tissu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031" y="3600242"/>
            <a:ext cx="1408468" cy="923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Body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People vary in how well they process chemical.</a:t>
            </a:r>
          </a:p>
          <a:p>
            <a:r>
              <a:rPr lang="en-US" dirty="0" smtClean="0"/>
              <a:t>Some chemicals are removed from the body very slowly.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90699649"/>
              </p:ext>
            </p:extLst>
          </p:nvPr>
        </p:nvGraphicFramePr>
        <p:xfrm>
          <a:off x="3330572" y="1685901"/>
          <a:ext cx="5743543" cy="381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494" y="1543558"/>
            <a:ext cx="1154216" cy="11542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421" y="3272530"/>
            <a:ext cx="1074545" cy="12665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099" y="4663411"/>
            <a:ext cx="1466708" cy="11029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Toxicity Expression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5030822" cy="4937760"/>
          </a:xfrm>
        </p:spPr>
        <p:txBody>
          <a:bodyPr/>
          <a:lstStyle/>
          <a:p>
            <a:r>
              <a:rPr lang="en-US" dirty="0" smtClean="0"/>
              <a:t>Large range of toxic effects:</a:t>
            </a:r>
          </a:p>
          <a:p>
            <a:pPr lvl="1"/>
            <a:r>
              <a:rPr lang="en-US" dirty="0" smtClean="0"/>
              <a:t>Appearance</a:t>
            </a:r>
          </a:p>
          <a:p>
            <a:pPr lvl="1"/>
            <a:r>
              <a:rPr lang="en-US" dirty="0" smtClean="0"/>
              <a:t>Physical ability</a:t>
            </a:r>
          </a:p>
          <a:p>
            <a:pPr lvl="1"/>
            <a:r>
              <a:rPr lang="en-US" dirty="0" smtClean="0"/>
              <a:t>Weight or growth</a:t>
            </a:r>
          </a:p>
          <a:p>
            <a:pPr lvl="1"/>
            <a:r>
              <a:rPr lang="en-US" dirty="0" smtClean="0"/>
              <a:t>Mental/neurological</a:t>
            </a:r>
          </a:p>
          <a:p>
            <a:pPr lvl="1"/>
            <a:r>
              <a:rPr lang="en-US" dirty="0" smtClean="0"/>
              <a:t>Internal – organ</a:t>
            </a:r>
          </a:p>
          <a:p>
            <a:pPr lvl="2"/>
            <a:r>
              <a:rPr lang="en-US" dirty="0" smtClean="0"/>
              <a:t>Organ function – </a:t>
            </a:r>
            <a:r>
              <a:rPr lang="en-US" i="1" dirty="0" smtClean="0"/>
              <a:t>e.g. </a:t>
            </a:r>
            <a:r>
              <a:rPr lang="en-US" dirty="0" smtClean="0"/>
              <a:t>kidney</a:t>
            </a:r>
          </a:p>
          <a:p>
            <a:pPr lvl="1"/>
            <a:r>
              <a:rPr lang="en-US" dirty="0" smtClean="0"/>
              <a:t>Lesion - cancer</a:t>
            </a:r>
          </a:p>
          <a:p>
            <a:pPr lvl="2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37128" y="4013625"/>
            <a:ext cx="3569068" cy="1815882"/>
          </a:xfrm>
          <a:prstGeom prst="rect">
            <a:avLst/>
          </a:prstGeom>
          <a:effectLst>
            <a:glow rad="228600">
              <a:schemeClr val="accent2">
                <a:alpha val="75000"/>
              </a:schemeClr>
            </a:glow>
            <a:outerShdw blurRad="50800" dist="38100" dir="2700000" algn="b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DIFFERENT CHEMICALS GIVE DIFFERENT SYMPTOMS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Toxicologist are like Detectives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do not always know the specific chemical exposure!</a:t>
            </a:r>
          </a:p>
          <a:p>
            <a:r>
              <a:rPr lang="en-US" u="sng" dirty="0" smtClean="0"/>
              <a:t>Example Scenarios:</a:t>
            </a:r>
          </a:p>
          <a:p>
            <a:pPr lvl="1"/>
            <a:r>
              <a:rPr lang="en-US" dirty="0" smtClean="0"/>
              <a:t>People become sick working in a factory…</a:t>
            </a:r>
          </a:p>
          <a:p>
            <a:pPr lvl="1"/>
            <a:r>
              <a:rPr lang="en-US" dirty="0" smtClean="0"/>
              <a:t>People become sick in an area on the same drinking water…</a:t>
            </a:r>
          </a:p>
          <a:p>
            <a:r>
              <a:rPr lang="en-US" dirty="0" smtClean="0"/>
              <a:t>Toxicity Detective have to “link” the toxic effects:</a:t>
            </a:r>
          </a:p>
          <a:p>
            <a:pPr lvl="1"/>
            <a:r>
              <a:rPr lang="en-US" dirty="0" smtClean="0"/>
              <a:t>To the chemicals that can cause these effects.</a:t>
            </a:r>
          </a:p>
          <a:p>
            <a:pPr lvl="1"/>
            <a:r>
              <a:rPr lang="en-US" dirty="0" smtClean="0"/>
              <a:t>To multiple chemicals we come into contact everyday (large majority):</a:t>
            </a:r>
          </a:p>
          <a:p>
            <a:pPr lvl="2"/>
            <a:r>
              <a:rPr lang="en-US" dirty="0" smtClean="0"/>
              <a:t>Automobile exhaust</a:t>
            </a:r>
          </a:p>
          <a:p>
            <a:pPr lvl="2"/>
            <a:r>
              <a:rPr lang="en-US" dirty="0" smtClean="0"/>
              <a:t>Cigarette smoke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724" y="1404620"/>
            <a:ext cx="2831732" cy="2019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482" y="3613626"/>
            <a:ext cx="2030216" cy="21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Life Toxicology Concerns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2225675" y="1524000"/>
            <a:ext cx="0" cy="31012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225675" y="4597400"/>
            <a:ext cx="6324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245510" y="4706937"/>
            <a:ext cx="2018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/>
              <a:t>Dose </a:t>
            </a:r>
            <a:r>
              <a:rPr lang="en-US" sz="1800" b="1" dirty="0" smtClean="0"/>
              <a:t>(Exposure</a:t>
            </a:r>
            <a:r>
              <a:rPr lang="en-US" sz="1800" b="1" dirty="0"/>
              <a:t>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1209871" y="2674040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/>
              <a:t>Response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301875" y="3606800"/>
            <a:ext cx="2438400" cy="914400"/>
          </a:xfrm>
          <a:custGeom>
            <a:avLst/>
            <a:gdLst>
              <a:gd name="T0" fmla="*/ 0 w 1536"/>
              <a:gd name="T1" fmla="*/ 2147483647 h 576"/>
              <a:gd name="T2" fmla="*/ 2147483647 w 1536"/>
              <a:gd name="T3" fmla="*/ 2147483647 h 576"/>
              <a:gd name="T4" fmla="*/ 2147483647 w 1536"/>
              <a:gd name="T5" fmla="*/ 0 h 576"/>
              <a:gd name="T6" fmla="*/ 0 60000 65536"/>
              <a:gd name="T7" fmla="*/ 0 60000 65536"/>
              <a:gd name="T8" fmla="*/ 0 60000 65536"/>
              <a:gd name="T9" fmla="*/ 0 w 1536"/>
              <a:gd name="T10" fmla="*/ 0 h 576"/>
              <a:gd name="T11" fmla="*/ 1536 w 1536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36" h="576">
                <a:moveTo>
                  <a:pt x="0" y="576"/>
                </a:moveTo>
                <a:cubicBezTo>
                  <a:pt x="400" y="552"/>
                  <a:pt x="800" y="528"/>
                  <a:pt x="1056" y="432"/>
                </a:cubicBezTo>
                <a:cubicBezTo>
                  <a:pt x="1312" y="336"/>
                  <a:pt x="1456" y="72"/>
                  <a:pt x="1536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740275" y="2159000"/>
            <a:ext cx="990600" cy="1447800"/>
          </a:xfrm>
          <a:custGeom>
            <a:avLst/>
            <a:gdLst>
              <a:gd name="T0" fmla="*/ 0 w 624"/>
              <a:gd name="T1" fmla="*/ 2147483647 h 912"/>
              <a:gd name="T2" fmla="*/ 2147483647 w 624"/>
              <a:gd name="T3" fmla="*/ 0 h 912"/>
              <a:gd name="T4" fmla="*/ 0 60000 65536"/>
              <a:gd name="T5" fmla="*/ 0 60000 65536"/>
              <a:gd name="T6" fmla="*/ 0 w 624"/>
              <a:gd name="T7" fmla="*/ 0 h 912"/>
              <a:gd name="T8" fmla="*/ 624 w 624"/>
              <a:gd name="T9" fmla="*/ 912 h 9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4" h="912">
                <a:moveTo>
                  <a:pt x="0" y="912"/>
                </a:moveTo>
                <a:cubicBezTo>
                  <a:pt x="260" y="532"/>
                  <a:pt x="520" y="152"/>
                  <a:pt x="624" y="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730875" y="1524000"/>
            <a:ext cx="2667000" cy="635000"/>
          </a:xfrm>
          <a:custGeom>
            <a:avLst/>
            <a:gdLst>
              <a:gd name="T0" fmla="*/ 0 w 1680"/>
              <a:gd name="T1" fmla="*/ 2147483647 h 400"/>
              <a:gd name="T2" fmla="*/ 2147483647 w 1680"/>
              <a:gd name="T3" fmla="*/ 2147483647 h 400"/>
              <a:gd name="T4" fmla="*/ 2147483647 w 1680"/>
              <a:gd name="T5" fmla="*/ 2147483647 h 400"/>
              <a:gd name="T6" fmla="*/ 0 60000 65536"/>
              <a:gd name="T7" fmla="*/ 0 60000 65536"/>
              <a:gd name="T8" fmla="*/ 0 60000 65536"/>
              <a:gd name="T9" fmla="*/ 0 w 1680"/>
              <a:gd name="T10" fmla="*/ 0 h 400"/>
              <a:gd name="T11" fmla="*/ 1680 w 1680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0" h="400">
                <a:moveTo>
                  <a:pt x="0" y="400"/>
                </a:moveTo>
                <a:cubicBezTo>
                  <a:pt x="196" y="264"/>
                  <a:pt x="392" y="128"/>
                  <a:pt x="672" y="64"/>
                </a:cubicBezTo>
                <a:cubicBezTo>
                  <a:pt x="952" y="0"/>
                  <a:pt x="1512" y="24"/>
                  <a:pt x="1680" y="1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5080" y="5288724"/>
            <a:ext cx="3095719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/>
              <a:t>Low level exposure</a:t>
            </a:r>
          </a:p>
          <a:p>
            <a:pPr eaLnBrk="1" hangingPunct="1"/>
            <a:r>
              <a:rPr lang="en-US" sz="1800"/>
              <a:t>Long time exposure</a:t>
            </a:r>
          </a:p>
          <a:p>
            <a:pPr eaLnBrk="1" hangingPunct="1"/>
            <a:r>
              <a:rPr lang="en-US" sz="1800"/>
              <a:t>Slow development of toxicity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133600" y="4176712"/>
            <a:ext cx="762000" cy="762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1905000" y="4938712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183540" y="1966655"/>
            <a:ext cx="2960460" cy="255454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u="sng" dirty="0" smtClean="0"/>
              <a:t>Examples*</a:t>
            </a:r>
            <a:r>
              <a:rPr lang="en-US" sz="1600" b="1" dirty="0" smtClean="0"/>
              <a:t>:</a:t>
            </a:r>
            <a:endParaRPr lang="en-US" sz="1600" b="1" dirty="0" smtClean="0"/>
          </a:p>
          <a:p>
            <a:pPr eaLnBrk="1" hangingPunct="1"/>
            <a:endParaRPr lang="en-US" sz="1600" b="1" dirty="0" smtClean="0"/>
          </a:p>
          <a:p>
            <a:pPr eaLnBrk="1" hangingPunct="1"/>
            <a:r>
              <a:rPr lang="en-US" sz="1600" b="1" dirty="0" smtClean="0"/>
              <a:t>TCE in water (Tucson)</a:t>
            </a:r>
          </a:p>
          <a:p>
            <a:pPr eaLnBrk="1" hangingPunct="1"/>
            <a:endParaRPr lang="en-US" sz="1600" b="1" dirty="0"/>
          </a:p>
          <a:p>
            <a:pPr eaLnBrk="1" hangingPunct="1"/>
            <a:r>
              <a:rPr lang="en-US" sz="1600" b="1" dirty="0" smtClean="0"/>
              <a:t>PCE in water (Nogales)</a:t>
            </a:r>
            <a:endParaRPr lang="en-US" sz="1600" b="1" dirty="0"/>
          </a:p>
          <a:p>
            <a:pPr eaLnBrk="1" hangingPunct="1"/>
            <a:endParaRPr lang="en-US" sz="1600" b="1" dirty="0"/>
          </a:p>
          <a:p>
            <a:pPr eaLnBrk="1" hangingPunct="1"/>
            <a:r>
              <a:rPr lang="en-US" sz="1600" b="1" dirty="0" smtClean="0"/>
              <a:t>Pesticides in air (</a:t>
            </a:r>
            <a:r>
              <a:rPr lang="en-US" sz="1600" b="1" dirty="0" smtClean="0"/>
              <a:t>Ciudad </a:t>
            </a:r>
            <a:endParaRPr lang="en-US" sz="1600" b="1" dirty="0" smtClean="0"/>
          </a:p>
          <a:p>
            <a:pPr eaLnBrk="1" hangingPunct="1"/>
            <a:r>
              <a:rPr lang="en-US" sz="1600" b="1" dirty="0" smtClean="0"/>
              <a:t>Obregon/Somerton)</a:t>
            </a:r>
            <a:endParaRPr lang="en-US" sz="1600" b="1" dirty="0"/>
          </a:p>
          <a:p>
            <a:pPr eaLnBrk="1" hangingPunct="1"/>
            <a:endParaRPr lang="en-US" sz="1600" b="1" dirty="0"/>
          </a:p>
          <a:p>
            <a:pPr eaLnBrk="1" hangingPunct="1"/>
            <a:r>
              <a:rPr lang="en-US" sz="1600" b="1" dirty="0" smtClean="0"/>
              <a:t>Arsenic in water (Arizona)</a:t>
            </a:r>
            <a:endParaRPr lang="en-US" sz="1600" b="1" dirty="0"/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39770" y="3561016"/>
            <a:ext cx="1294091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/>
              <a:t>This is the</a:t>
            </a:r>
          </a:p>
          <a:p>
            <a:pPr eaLnBrk="1" hangingPunct="1"/>
            <a:r>
              <a:rPr lang="en-US" sz="1600" b="1" dirty="0"/>
              <a:t>amount we are all exposed to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219200" y="4252912"/>
            <a:ext cx="8382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MG_4395.jpg"/>
          <p:cNvPicPr>
            <a:picLocks noChangeAspect="1"/>
          </p:cNvPicPr>
          <p:nvPr/>
        </p:nvPicPr>
        <p:blipFill>
          <a:blip r:embed="rId2"/>
          <a:srcRect l="9863"/>
          <a:stretch>
            <a:fillRect/>
          </a:stretch>
        </p:blipFill>
        <p:spPr>
          <a:xfrm>
            <a:off x="2725471" y="1524000"/>
            <a:ext cx="2014804" cy="1676447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730875" y="5842722"/>
            <a:ext cx="3071762" cy="369332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b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1800" dirty="0" smtClean="0"/>
              <a:t>*Past and present examples</a:t>
            </a:r>
            <a:endParaRPr lang="es-MX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Definitions: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u="sng" dirty="0" smtClean="0"/>
              <a:t>Toxicology</a:t>
            </a:r>
            <a:endParaRPr lang="en-US" sz="3200" u="sng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3200" u="sng" dirty="0" smtClean="0"/>
              <a:t>Toxicity 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1064791"/>
          </a:xfrm>
        </p:spPr>
        <p:txBody>
          <a:bodyPr/>
          <a:lstStyle/>
          <a:p>
            <a:r>
              <a:rPr lang="en-US" dirty="0" smtClean="0"/>
              <a:t>The study of bad effects on living systems.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925731"/>
          </a:xfrm>
        </p:spPr>
        <p:txBody>
          <a:bodyPr/>
          <a:lstStyle/>
          <a:p>
            <a:r>
              <a:rPr lang="en-US" dirty="0" smtClean="0"/>
              <a:t>The negative effects in the living system.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12324"/>
            <a:ext cx="1582593" cy="2385818"/>
          </a:xfrm>
          <a:prstGeom prst="rect">
            <a:avLst/>
          </a:prstGeom>
        </p:spPr>
      </p:pic>
      <p:pic>
        <p:nvPicPr>
          <p:cNvPr id="11" name="Picture 10" descr="liquid_crossbon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106" y="3612324"/>
            <a:ext cx="1701883" cy="2385818"/>
          </a:xfrm>
          <a:prstGeom prst="rect">
            <a:avLst/>
          </a:prstGeom>
        </p:spPr>
      </p:pic>
      <p:pic>
        <p:nvPicPr>
          <p:cNvPr id="12" name="Picture 11" descr="sick-ki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302" y="3612324"/>
            <a:ext cx="1689673" cy="23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is a safe level?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 adverse (bad) effects!</a:t>
            </a:r>
          </a:p>
          <a:p>
            <a:r>
              <a:rPr lang="en-US" u="sng" dirty="0" smtClean="0"/>
              <a:t>Example</a:t>
            </a:r>
            <a:r>
              <a:rPr lang="en-US" dirty="0" smtClean="0"/>
              <a:t> - Chlorine in a swimming pool:</a:t>
            </a:r>
          </a:p>
          <a:p>
            <a:pPr lvl="1"/>
            <a:r>
              <a:rPr lang="en-US" dirty="0" smtClean="0"/>
              <a:t>Chlorine levels are enough to kill bacteria.</a:t>
            </a:r>
          </a:p>
          <a:p>
            <a:pPr lvl="1"/>
            <a:r>
              <a:rPr lang="en-US" dirty="0" smtClean="0"/>
              <a:t>Chlorine not at levels to harm swimmers.</a:t>
            </a:r>
          </a:p>
          <a:p>
            <a:r>
              <a:rPr lang="en-US" dirty="0" smtClean="0"/>
              <a:t>What is a safe level for…</a:t>
            </a:r>
          </a:p>
          <a:p>
            <a:pPr lvl="1"/>
            <a:r>
              <a:rPr lang="en-US" dirty="0" smtClean="0"/>
              <a:t>Arsenic in our drinking water?</a:t>
            </a:r>
          </a:p>
          <a:p>
            <a:pPr lvl="1"/>
            <a:r>
              <a:rPr lang="en-US" dirty="0" smtClean="0"/>
              <a:t>TCE in the soil?</a:t>
            </a:r>
          </a:p>
          <a:p>
            <a:pPr lvl="1"/>
            <a:r>
              <a:rPr lang="en-US" dirty="0" smtClean="0"/>
              <a:t>Pesticides in our food?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swimm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712" y="3555938"/>
            <a:ext cx="3875088" cy="2579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 Solve the Problem We Need:</a:t>
            </a:r>
            <a:endParaRPr lang="en-US" sz="3200" dirty="0"/>
          </a:p>
        </p:txBody>
      </p:sp>
      <p:sp>
        <p:nvSpPr>
          <p:cNvPr id="5" name="Straight Connector 4"/>
          <p:cNvSpPr/>
          <p:nvPr/>
        </p:nvSpPr>
        <p:spPr>
          <a:xfrm>
            <a:off x="2658501" y="5326634"/>
            <a:ext cx="3902964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traight Connector 5"/>
          <p:cNvSpPr/>
          <p:nvPr/>
        </p:nvSpPr>
        <p:spPr>
          <a:xfrm>
            <a:off x="2658501" y="4363770"/>
            <a:ext cx="324916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traight Connector 6"/>
          <p:cNvSpPr/>
          <p:nvPr/>
        </p:nvSpPr>
        <p:spPr>
          <a:xfrm>
            <a:off x="2658501" y="3198825"/>
            <a:ext cx="3249168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Straight Connector 7"/>
          <p:cNvSpPr/>
          <p:nvPr/>
        </p:nvSpPr>
        <p:spPr>
          <a:xfrm>
            <a:off x="2658501" y="2235961"/>
            <a:ext cx="3902964" cy="0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677301" y="1825496"/>
            <a:ext cx="3962400" cy="39624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1390533" y="3787113"/>
            <a:ext cx="2535936" cy="1424611"/>
            <a:chOff x="848634" y="2037815"/>
            <a:chExt cx="2535936" cy="1424611"/>
          </a:xfrm>
        </p:grpSpPr>
        <p:sp>
          <p:nvSpPr>
            <p:cNvPr id="27" name="Rectangle 26"/>
            <p:cNvSpPr/>
            <p:nvPr/>
          </p:nvSpPr>
          <p:spPr>
            <a:xfrm>
              <a:off x="848634" y="2154834"/>
              <a:ext cx="2535936" cy="1307592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848634" y="2037815"/>
              <a:ext cx="2535936" cy="13075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b="1" kern="1200" dirty="0" smtClean="0"/>
                <a:t>Keep Our Home Safe</a:t>
              </a:r>
              <a:endParaRPr lang="en-US" sz="3700" b="1" kern="1200" dirty="0"/>
            </a:p>
          </p:txBody>
        </p:sp>
      </p:grpSp>
      <p:sp>
        <p:nvSpPr>
          <p:cNvPr id="11" name="Oval 10"/>
          <p:cNvSpPr/>
          <p:nvPr/>
        </p:nvSpPr>
        <p:spPr>
          <a:xfrm>
            <a:off x="5869732" y="1505027"/>
            <a:ext cx="1383467" cy="146187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7253199" y="1800098"/>
            <a:ext cx="1333966" cy="871728"/>
            <a:chOff x="6590833" y="50799"/>
            <a:chExt cx="1333966" cy="871728"/>
          </a:xfrm>
        </p:grpSpPr>
        <p:sp>
          <p:nvSpPr>
            <p:cNvPr id="25" name="Rectangle 24"/>
            <p:cNvSpPr/>
            <p:nvPr/>
          </p:nvSpPr>
          <p:spPr>
            <a:xfrm>
              <a:off x="6590833" y="50799"/>
              <a:ext cx="1333966" cy="8717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6590833" y="50799"/>
              <a:ext cx="1333966" cy="871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Arial" pitchFamily="34" charset="0"/>
                  <a:cs typeface="Arial" pitchFamily="34" charset="0"/>
                </a:rPr>
                <a:t>Science</a:t>
              </a:r>
              <a:endParaRPr lang="en-US" sz="2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5215936" y="2467889"/>
            <a:ext cx="1383467" cy="146187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/>
        </p:nvSpPr>
        <p:spPr>
          <a:xfrm>
            <a:off x="6629551" y="2840777"/>
            <a:ext cx="1305734" cy="871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latin typeface="Arial" pitchFamily="34" charset="0"/>
                <a:cs typeface="Arial" pitchFamily="34" charset="0"/>
              </a:rPr>
              <a:t>Politics</a:t>
            </a:r>
            <a:endParaRPr lang="en-US" sz="2400" b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15936" y="3632835"/>
            <a:ext cx="1383467" cy="146187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>
          <a:xfrm>
            <a:off x="6629551" y="3904132"/>
            <a:ext cx="1813912" cy="8717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latin typeface="Arial" pitchFamily="34" charset="0"/>
                <a:cs typeface="Arial" pitchFamily="34" charset="0"/>
              </a:rPr>
              <a:t>Economics</a:t>
            </a:r>
            <a:endParaRPr lang="en-US" sz="2400" b="1" kern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69732" y="4595698"/>
            <a:ext cx="1383467" cy="146187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/>
          <p:cNvGrpSpPr/>
          <p:nvPr/>
        </p:nvGrpSpPr>
        <p:grpSpPr>
          <a:xfrm>
            <a:off x="7180295" y="4981484"/>
            <a:ext cx="1786962" cy="871728"/>
            <a:chOff x="6633315" y="3141472"/>
            <a:chExt cx="1366817" cy="871728"/>
          </a:xfrm>
        </p:grpSpPr>
        <p:sp>
          <p:nvSpPr>
            <p:cNvPr id="19" name="Rectangle 18"/>
            <p:cNvSpPr/>
            <p:nvPr/>
          </p:nvSpPr>
          <p:spPr>
            <a:xfrm>
              <a:off x="6633315" y="3141472"/>
              <a:ext cx="1288832" cy="8717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6711300" y="3141472"/>
              <a:ext cx="1288832" cy="8717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0" rIns="91440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Arial" pitchFamily="34" charset="0"/>
                  <a:cs typeface="Arial" pitchFamily="34" charset="0"/>
                </a:rPr>
                <a:t>Everyone</a:t>
              </a:r>
              <a:endParaRPr lang="en-US" sz="24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Toxicology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64208"/>
            <a:ext cx="4041648" cy="1784507"/>
          </a:xfrm>
        </p:spPr>
        <p:txBody>
          <a:bodyPr/>
          <a:lstStyle/>
          <a:p>
            <a:r>
              <a:rPr lang="en-US" dirty="0" smtClean="0"/>
              <a:t>The study of the effects of industrial and agricultural toxins on human health and the environment.</a:t>
            </a:r>
            <a:endParaRPr lang="en-US" dirty="0"/>
          </a:p>
        </p:txBody>
      </p:sp>
      <p:pic>
        <p:nvPicPr>
          <p:cNvPr id="5" name="Picture 4" descr="Maquil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599" y="3694585"/>
            <a:ext cx="2924880" cy="2222909"/>
          </a:xfrm>
          <a:prstGeom prst="rect">
            <a:avLst/>
          </a:prstGeom>
        </p:spPr>
      </p:pic>
      <p:pic>
        <p:nvPicPr>
          <p:cNvPr id="6" name="Picture 5" descr="fie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05" y="1623421"/>
            <a:ext cx="3869195" cy="2901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WELCOME TOXICOLOGIST</a:t>
            </a:r>
            <a:r>
              <a:rPr lang="en-US" sz="3600" dirty="0" smtClean="0"/>
              <a:t>!</a:t>
            </a:r>
            <a:endParaRPr lang="en-US" sz="3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460343" y="4267200"/>
            <a:ext cx="67818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YOU ARE ALL TOXICOLOGISTS</a:t>
            </a:r>
            <a:endParaRPr lang="en-US" sz="2400" dirty="0"/>
          </a:p>
        </p:txBody>
      </p:sp>
      <p:pic>
        <p:nvPicPr>
          <p:cNvPr id="13" name="Picture 12" descr="CIMG0085.jpg"/>
          <p:cNvPicPr>
            <a:picLocks noChangeAspect="1"/>
          </p:cNvPicPr>
          <p:nvPr/>
        </p:nvPicPr>
        <p:blipFill>
          <a:blip r:embed="rId2"/>
          <a:srcRect l="8613"/>
          <a:stretch>
            <a:fillRect/>
          </a:stretch>
        </p:blipFill>
        <p:spPr>
          <a:xfrm>
            <a:off x="1219200" y="4341275"/>
            <a:ext cx="2604956" cy="2137849"/>
          </a:xfrm>
          <a:prstGeom prst="rect">
            <a:avLst/>
          </a:prstGeom>
        </p:spPr>
      </p:pic>
      <p:pic>
        <p:nvPicPr>
          <p:cNvPr id="14" name="Picture 13" descr="IMG_21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80" y="566836"/>
            <a:ext cx="3312086" cy="2112396"/>
          </a:xfrm>
          <a:prstGeom prst="rect">
            <a:avLst/>
          </a:prstGeom>
        </p:spPr>
      </p:pic>
      <p:pic>
        <p:nvPicPr>
          <p:cNvPr id="15" name="Picture 14" descr="IMG_758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56" y="566836"/>
            <a:ext cx="2816529" cy="2112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IS TOXIC!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72023"/>
          </a:xfrm>
        </p:spPr>
        <p:txBody>
          <a:bodyPr/>
          <a:lstStyle/>
          <a:p>
            <a:r>
              <a:rPr lang="en-US" dirty="0" smtClean="0"/>
              <a:t>It is the amount of exposure that determines toxicity!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440849704"/>
              </p:ext>
            </p:extLst>
          </p:nvPr>
        </p:nvGraphicFramePr>
        <p:xfrm>
          <a:off x="1066800" y="1752600"/>
          <a:ext cx="7010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 Chemicals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676938" y="2013998"/>
            <a:ext cx="3405746" cy="1064295"/>
            <a:chOff x="4334037" y="706787"/>
            <a:chExt cx="3405746" cy="1064295"/>
          </a:xfrm>
        </p:grpSpPr>
        <p:sp>
          <p:nvSpPr>
            <p:cNvPr id="24" name="Rectangle 23"/>
            <p:cNvSpPr/>
            <p:nvPr/>
          </p:nvSpPr>
          <p:spPr>
            <a:xfrm>
              <a:off x="4334037" y="70678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4334037" y="70678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latin typeface="Arial" pitchFamily="34" charset="0"/>
                  <a:cs typeface="Arial" pitchFamily="34" charset="0"/>
                </a:rPr>
                <a:t>Environmental Pollutants</a:t>
              </a:r>
              <a:endParaRPr lang="en-US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479584" y="1860267"/>
            <a:ext cx="745007" cy="11175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/>
          <p:cNvGrpSpPr/>
          <p:nvPr/>
        </p:nvGrpSpPr>
        <p:grpSpPr>
          <a:xfrm>
            <a:off x="919409" y="2013998"/>
            <a:ext cx="3405746" cy="1064295"/>
            <a:chOff x="576508" y="706787"/>
            <a:chExt cx="3405746" cy="1064295"/>
          </a:xfrm>
        </p:grpSpPr>
        <p:sp>
          <p:nvSpPr>
            <p:cNvPr id="22" name="Rectangle 21"/>
            <p:cNvSpPr/>
            <p:nvPr/>
          </p:nvSpPr>
          <p:spPr>
            <a:xfrm>
              <a:off x="576508" y="70678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576508" y="70678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latin typeface="Arial" pitchFamily="34" charset="0"/>
                  <a:cs typeface="Arial" pitchFamily="34" charset="0"/>
                </a:rPr>
                <a:t>Medicines</a:t>
              </a:r>
              <a:endParaRPr lang="en-US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722055" y="1860267"/>
            <a:ext cx="745007" cy="111751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oup 9"/>
          <p:cNvGrpSpPr/>
          <p:nvPr/>
        </p:nvGrpSpPr>
        <p:grpSpPr>
          <a:xfrm>
            <a:off x="4676938" y="3353828"/>
            <a:ext cx="3405746" cy="1064295"/>
            <a:chOff x="4334037" y="2046617"/>
            <a:chExt cx="3405746" cy="1064295"/>
          </a:xfrm>
        </p:grpSpPr>
        <p:sp>
          <p:nvSpPr>
            <p:cNvPr id="20" name="Rectangle 19"/>
            <p:cNvSpPr/>
            <p:nvPr/>
          </p:nvSpPr>
          <p:spPr>
            <a:xfrm>
              <a:off x="4334037" y="204661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4334037" y="204661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latin typeface="Arial" pitchFamily="34" charset="0"/>
                  <a:cs typeface="Arial" pitchFamily="34" charset="0"/>
                </a:rPr>
                <a:t>Agricultural Chemicals</a:t>
              </a:r>
              <a:endParaRPr lang="en-US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095860" y="3200097"/>
            <a:ext cx="1512453" cy="111751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535686" y="3353828"/>
            <a:ext cx="3405746" cy="1064295"/>
            <a:chOff x="192785" y="2046617"/>
            <a:chExt cx="3405746" cy="1064295"/>
          </a:xfrm>
        </p:grpSpPr>
        <p:sp>
          <p:nvSpPr>
            <p:cNvPr id="18" name="Rectangle 17"/>
            <p:cNvSpPr/>
            <p:nvPr/>
          </p:nvSpPr>
          <p:spPr>
            <a:xfrm>
              <a:off x="192785" y="2046617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192785" y="2046617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latin typeface="Arial" pitchFamily="34" charset="0"/>
                  <a:cs typeface="Arial" pitchFamily="34" charset="0"/>
                </a:rPr>
                <a:t>Industrial Chemicals</a:t>
              </a:r>
              <a:endParaRPr lang="en-US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54608" y="3200097"/>
            <a:ext cx="1512453" cy="111751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/>
          <p:cNvGrpSpPr/>
          <p:nvPr/>
        </p:nvGrpSpPr>
        <p:grpSpPr>
          <a:xfrm>
            <a:off x="2606312" y="4693659"/>
            <a:ext cx="3405746" cy="1064295"/>
            <a:chOff x="2263411" y="3386448"/>
            <a:chExt cx="3405746" cy="1064295"/>
          </a:xfrm>
        </p:grpSpPr>
        <p:sp>
          <p:nvSpPr>
            <p:cNvPr id="16" name="Rectangle 15"/>
            <p:cNvSpPr/>
            <p:nvPr/>
          </p:nvSpPr>
          <p:spPr>
            <a:xfrm>
              <a:off x="2263411" y="3386448"/>
              <a:ext cx="3405746" cy="1064295"/>
            </a:xfrm>
            <a:prstGeom prst="rect">
              <a:avLst/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2263411" y="3386448"/>
              <a:ext cx="3405746" cy="10642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4300" rIns="720883" bIns="114300" numCol="1" spcCol="1270" anchor="ctr" anchorCtr="0">
              <a:noAutofit/>
            </a:bodyPr>
            <a:lstStyle/>
            <a:p>
              <a:pPr lvl="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>
                  <a:latin typeface="Arial" pitchFamily="34" charset="0"/>
                  <a:cs typeface="Arial" pitchFamily="34" charset="0"/>
                </a:rPr>
                <a:t>Household Chemicals</a:t>
              </a:r>
              <a:endParaRPr lang="en-US" sz="30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5025234" y="4539927"/>
            <a:ext cx="1512453" cy="1117510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Chemical Toxicity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544639" y="2501963"/>
            <a:ext cx="0" cy="2971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1544639" y="5473763"/>
            <a:ext cx="6324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02039" y="5778563"/>
            <a:ext cx="26303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Dose </a:t>
            </a:r>
            <a:r>
              <a:rPr lang="en-US" b="1" dirty="0" smtClean="0"/>
              <a:t>(Exposure</a:t>
            </a:r>
            <a:r>
              <a:rPr lang="en-US" b="1" dirty="0"/>
              <a:t>)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 rot="16200000">
            <a:off x="422046" y="3943332"/>
            <a:ext cx="16562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/>
              <a:t>Response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452563" y="5484876"/>
            <a:ext cx="66452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/>
              <a:t>0</a:t>
            </a:r>
            <a:r>
              <a:rPr lang="en-US" sz="1400" b="1" dirty="0" smtClean="0"/>
              <a:t>	       1	               2	              3	              4	               5	                6	               7</a:t>
            </a:r>
            <a:endParaRPr lang="en-US" sz="1400" b="1" dirty="0"/>
          </a:p>
        </p:txBody>
      </p:sp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1476"/>
            <a:ext cx="1066800" cy="81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Connector 24"/>
          <p:cNvCxnSpPr/>
          <p:nvPr/>
        </p:nvCxnSpPr>
        <p:spPr>
          <a:xfrm>
            <a:off x="1433514" y="2792476"/>
            <a:ext cx="111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99995" y="1367608"/>
            <a:ext cx="27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“A” more potent than “B”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668634" y="1367608"/>
            <a:ext cx="27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“B” more potent than “C”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544639" y="1878076"/>
            <a:ext cx="2590800" cy="3595687"/>
            <a:chOff x="1544639" y="1878076"/>
            <a:chExt cx="2590800" cy="3595687"/>
          </a:xfrm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620839" y="2959163"/>
              <a:ext cx="2514600" cy="2514600"/>
            </a:xfrm>
            <a:custGeom>
              <a:avLst/>
              <a:gdLst>
                <a:gd name="T0" fmla="*/ 0 w 1584"/>
                <a:gd name="T1" fmla="*/ 2147483647 h 1584"/>
                <a:gd name="T2" fmla="*/ 2147483647 w 1584"/>
                <a:gd name="T3" fmla="*/ 2147483647 h 1584"/>
                <a:gd name="T4" fmla="*/ 2147483647 w 1584"/>
                <a:gd name="T5" fmla="*/ 2147483647 h 1584"/>
                <a:gd name="T6" fmla="*/ 2147483647 w 1584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1584"/>
                <a:gd name="T14" fmla="*/ 1584 w 1584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1584">
                  <a:moveTo>
                    <a:pt x="0" y="1584"/>
                  </a:moveTo>
                  <a:cubicBezTo>
                    <a:pt x="176" y="1528"/>
                    <a:pt x="352" y="1472"/>
                    <a:pt x="480" y="1248"/>
                  </a:cubicBezTo>
                  <a:cubicBezTo>
                    <a:pt x="608" y="1024"/>
                    <a:pt x="584" y="448"/>
                    <a:pt x="768" y="240"/>
                  </a:cubicBezTo>
                  <a:cubicBezTo>
                    <a:pt x="952" y="32"/>
                    <a:pt x="1448" y="40"/>
                    <a:pt x="15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544639" y="1878076"/>
              <a:ext cx="2303461" cy="2452687"/>
              <a:chOff x="1544639" y="1878076"/>
              <a:chExt cx="2303461" cy="2452687"/>
            </a:xfrm>
          </p:grpSpPr>
          <p:sp>
            <p:nvSpPr>
              <p:cNvPr id="11" name="Text Box 14"/>
              <p:cNvSpPr txBox="1">
                <a:spLocks noChangeArrowheads="1"/>
              </p:cNvSpPr>
              <p:nvPr/>
            </p:nvSpPr>
            <p:spPr bwMode="auto">
              <a:xfrm>
                <a:off x="2172425" y="2180643"/>
                <a:ext cx="40267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2382839" y="4102163"/>
                <a:ext cx="304800" cy="228600"/>
              </a:xfrm>
              <a:prstGeom prst="star4">
                <a:avLst>
                  <a:gd name="adj" fmla="val 12500"/>
                </a:avLst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3" name="Picture 2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1878076"/>
                <a:ext cx="1181100" cy="981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544639" y="2815974"/>
                <a:ext cx="1477508" cy="279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Habanero Chile</a:t>
                </a:r>
                <a:endParaRPr lang="en-US" sz="1600" dirty="0"/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3602039" y="1878076"/>
            <a:ext cx="2514600" cy="3595687"/>
            <a:chOff x="3754439" y="1878076"/>
            <a:chExt cx="2514600" cy="3595687"/>
          </a:xfrm>
        </p:grpSpPr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3754439" y="2959163"/>
              <a:ext cx="2514600" cy="2514600"/>
            </a:xfrm>
            <a:custGeom>
              <a:avLst/>
              <a:gdLst>
                <a:gd name="T0" fmla="*/ 0 w 1584"/>
                <a:gd name="T1" fmla="*/ 2147483647 h 1584"/>
                <a:gd name="T2" fmla="*/ 2147483647 w 1584"/>
                <a:gd name="T3" fmla="*/ 2147483647 h 1584"/>
                <a:gd name="T4" fmla="*/ 2147483647 w 1584"/>
                <a:gd name="T5" fmla="*/ 2147483647 h 1584"/>
                <a:gd name="T6" fmla="*/ 2147483647 w 1584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1584"/>
                <a:gd name="T14" fmla="*/ 1584 w 1584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1584">
                  <a:moveTo>
                    <a:pt x="0" y="1584"/>
                  </a:moveTo>
                  <a:cubicBezTo>
                    <a:pt x="176" y="1528"/>
                    <a:pt x="352" y="1472"/>
                    <a:pt x="480" y="1248"/>
                  </a:cubicBezTo>
                  <a:cubicBezTo>
                    <a:pt x="608" y="1024"/>
                    <a:pt x="584" y="448"/>
                    <a:pt x="768" y="240"/>
                  </a:cubicBezTo>
                  <a:cubicBezTo>
                    <a:pt x="952" y="32"/>
                    <a:pt x="1448" y="40"/>
                    <a:pt x="15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318120" y="1878076"/>
              <a:ext cx="1930280" cy="2452687"/>
              <a:chOff x="4318120" y="1878076"/>
              <a:chExt cx="1930280" cy="2452687"/>
            </a:xfrm>
          </p:grpSpPr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4622268" y="2166419"/>
                <a:ext cx="40693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7" name="AutoShape 18"/>
              <p:cNvSpPr>
                <a:spLocks noChangeArrowheads="1"/>
              </p:cNvSpPr>
              <p:nvPr/>
            </p:nvSpPr>
            <p:spPr bwMode="auto">
              <a:xfrm>
                <a:off x="4516439" y="4102163"/>
                <a:ext cx="304800" cy="228600"/>
              </a:xfrm>
              <a:prstGeom prst="star4">
                <a:avLst>
                  <a:gd name="adj" fmla="val 12500"/>
                </a:avLst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8" name="Picture 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1878076"/>
                <a:ext cx="1219200" cy="895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318120" y="2779690"/>
                <a:ext cx="1350514" cy="279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Jalapeño Chile</a:t>
                </a:r>
                <a:endParaRPr lang="en-US" sz="1600" dirty="0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5583239" y="1878076"/>
            <a:ext cx="2722561" cy="3595687"/>
            <a:chOff x="5583239" y="1878076"/>
            <a:chExt cx="2722561" cy="3595687"/>
          </a:xfrm>
        </p:grpSpPr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5583239" y="2959163"/>
              <a:ext cx="2514600" cy="2514600"/>
            </a:xfrm>
            <a:custGeom>
              <a:avLst/>
              <a:gdLst>
                <a:gd name="T0" fmla="*/ 0 w 1584"/>
                <a:gd name="T1" fmla="*/ 2147483647 h 1584"/>
                <a:gd name="T2" fmla="*/ 2147483647 w 1584"/>
                <a:gd name="T3" fmla="*/ 2147483647 h 1584"/>
                <a:gd name="T4" fmla="*/ 2147483647 w 1584"/>
                <a:gd name="T5" fmla="*/ 2147483647 h 1584"/>
                <a:gd name="T6" fmla="*/ 2147483647 w 1584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84"/>
                <a:gd name="T13" fmla="*/ 0 h 1584"/>
                <a:gd name="T14" fmla="*/ 1584 w 1584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84" h="1584">
                  <a:moveTo>
                    <a:pt x="0" y="1584"/>
                  </a:moveTo>
                  <a:cubicBezTo>
                    <a:pt x="176" y="1528"/>
                    <a:pt x="352" y="1472"/>
                    <a:pt x="480" y="1248"/>
                  </a:cubicBezTo>
                  <a:cubicBezTo>
                    <a:pt x="608" y="1024"/>
                    <a:pt x="584" y="448"/>
                    <a:pt x="768" y="240"/>
                  </a:cubicBezTo>
                  <a:cubicBezTo>
                    <a:pt x="952" y="32"/>
                    <a:pt x="1448" y="40"/>
                    <a:pt x="1584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6"/>
            <p:cNvSpPr txBox="1">
              <a:spLocks noChangeArrowheads="1"/>
            </p:cNvSpPr>
            <p:nvPr/>
          </p:nvSpPr>
          <p:spPr bwMode="auto">
            <a:xfrm>
              <a:off x="6534378" y="2180643"/>
              <a:ext cx="4069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6345239" y="4102163"/>
              <a:ext cx="304800" cy="228600"/>
            </a:xfrm>
            <a:prstGeom prst="star4">
              <a:avLst>
                <a:gd name="adj" fmla="val 125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9925" y="1878076"/>
              <a:ext cx="1285875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411808" y="2779690"/>
              <a:ext cx="1162837" cy="279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Red Pepper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Spectrum of Toxic Doses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9037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Everything is toxic!  </a:t>
            </a:r>
          </a:p>
          <a:p>
            <a:r>
              <a:rPr lang="en-US" dirty="0"/>
              <a:t>D</a:t>
            </a:r>
            <a:r>
              <a:rPr lang="en-US" dirty="0" smtClean="0"/>
              <a:t>ose determines </a:t>
            </a:r>
            <a:r>
              <a:rPr lang="en-US" dirty="0" smtClean="0"/>
              <a:t>the toxicity.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7267" y="2280592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Chemical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Toxic</a:t>
                      </a:r>
                      <a:r>
                        <a:rPr lang="en-US" baseline="0" dirty="0" smtClean="0"/>
                        <a:t> Dose (mg/kg*)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Ethanol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Morphine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DDT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Nicotine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Curare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Dioxin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Botox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0.00001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47267" y="5685480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 smtClean="0"/>
              <a:t>mg/kg is</a:t>
            </a:r>
            <a:r>
              <a:rPr lang="en-US" dirty="0" smtClean="0"/>
              <a:t> </a:t>
            </a:r>
            <a:r>
              <a:rPr lang="en-US" dirty="0" smtClean="0"/>
              <a:t>equal to one milligram of chemical per one kilogram of body weight.</a:t>
            </a:r>
            <a:endParaRPr lang="en-US" dirty="0"/>
          </a:p>
        </p:txBody>
      </p:sp>
      <p:pic>
        <p:nvPicPr>
          <p:cNvPr id="6" name="Picture 5" descr="be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619" y="2104448"/>
            <a:ext cx="966116" cy="1443491"/>
          </a:xfrm>
          <a:prstGeom prst="rect">
            <a:avLst/>
          </a:prstGeom>
        </p:spPr>
      </p:pic>
      <p:pic>
        <p:nvPicPr>
          <p:cNvPr id="7" name="Picture 6" descr="cig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28" y="3328720"/>
            <a:ext cx="1129122" cy="1582420"/>
          </a:xfrm>
          <a:prstGeom prst="rect">
            <a:avLst/>
          </a:prstGeom>
        </p:spPr>
      </p:pic>
      <p:pic>
        <p:nvPicPr>
          <p:cNvPr id="8" name="Picture 7" descr="injec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619" y="4428664"/>
            <a:ext cx="993673" cy="1458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Toxicity – We Are Not All the Same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662752"/>
          </a:xfrm>
        </p:spPr>
        <p:txBody>
          <a:bodyPr/>
          <a:lstStyle/>
          <a:p>
            <a:r>
              <a:rPr lang="en-US" dirty="0" smtClean="0"/>
              <a:t>Effects of Biological Variation:</a:t>
            </a:r>
            <a:endParaRPr lang="en-US" dirty="0"/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1524000" y="1860486"/>
            <a:ext cx="0" cy="3733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19600" y="5958776"/>
            <a:ext cx="7489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="1" dirty="0"/>
              <a:t>Dose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16200000">
            <a:off x="-551411" y="3381996"/>
            <a:ext cx="25061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 smtClean="0"/>
              <a:t>Number of People </a:t>
            </a:r>
          </a:p>
          <a:p>
            <a:pPr algn="ctr" eaLnBrk="1" hangingPunct="1"/>
            <a:r>
              <a:rPr lang="en-US" sz="1800" b="1" dirty="0"/>
              <a:t>S</a:t>
            </a:r>
            <a:r>
              <a:rPr lang="en-US" sz="1800" b="1" dirty="0" smtClean="0"/>
              <a:t>howing a Response</a:t>
            </a:r>
            <a:endParaRPr lang="en-US" sz="1800" b="1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47800" y="5594286"/>
            <a:ext cx="6672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0     	</a:t>
            </a:r>
            <a:r>
              <a:rPr lang="en-US" sz="1400" b="1" dirty="0"/>
              <a:t>1</a:t>
            </a:r>
            <a:r>
              <a:rPr lang="en-US" sz="1400" b="1" dirty="0" smtClean="0"/>
              <a:t>	               2                   3	         4	         5	          6	         7</a:t>
            </a:r>
            <a:endParaRPr lang="en-US" sz="1400" b="1" dirty="0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143000" y="1795399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5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143000" y="2573274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4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43000" y="3351149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3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143000" y="4129024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2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143000" y="4908486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/>
              <a:t>1</a:t>
            </a:r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79686"/>
            <a:ext cx="808038" cy="1009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3093974"/>
            <a:ext cx="787400" cy="88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36686"/>
            <a:ext cx="488950" cy="762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846199"/>
            <a:ext cx="731837" cy="89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286000" y="4527486"/>
            <a:ext cx="304800" cy="1066800"/>
            <a:chOff x="2286000" y="4814887"/>
            <a:chExt cx="304800" cy="1066800"/>
          </a:xfrm>
        </p:grpSpPr>
        <p:cxnSp>
          <p:nvCxnSpPr>
            <p:cNvPr id="18" name="Straight Connector 17"/>
            <p:cNvCxnSpPr/>
            <p:nvPr/>
          </p:nvCxnSpPr>
          <p:spPr>
            <a:xfrm rot="5400000" flipH="1" flipV="1">
              <a:off x="1752600" y="5348287"/>
              <a:ext cx="1066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286000" y="48148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057400" y="5348287"/>
              <a:ext cx="1066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124200" y="3536886"/>
            <a:ext cx="304800" cy="2057400"/>
            <a:chOff x="3124200" y="3824287"/>
            <a:chExt cx="304800" cy="205740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3124200" y="3824287"/>
              <a:ext cx="0" cy="204311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24200" y="38242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400300" y="4852987"/>
              <a:ext cx="2057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114800" y="2622486"/>
            <a:ext cx="304800" cy="2971800"/>
            <a:chOff x="4114800" y="2909887"/>
            <a:chExt cx="304800" cy="2971800"/>
          </a:xfrm>
        </p:grpSpPr>
        <p:cxnSp>
          <p:nvCxnSpPr>
            <p:cNvPr id="26" name="Straight Connector 25"/>
            <p:cNvCxnSpPr/>
            <p:nvPr/>
          </p:nvCxnSpPr>
          <p:spPr>
            <a:xfrm rot="5400000" flipH="1" flipV="1">
              <a:off x="2628900" y="4395787"/>
              <a:ext cx="2971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114800" y="29098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2933700" y="4395787"/>
              <a:ext cx="2971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105400" y="2760599"/>
            <a:ext cx="304800" cy="2819400"/>
            <a:chOff x="5105400" y="3048000"/>
            <a:chExt cx="304800" cy="2819400"/>
          </a:xfrm>
        </p:grpSpPr>
        <p:cxnSp>
          <p:nvCxnSpPr>
            <p:cNvPr id="30" name="Straight Connector 29"/>
            <p:cNvCxnSpPr/>
            <p:nvPr/>
          </p:nvCxnSpPr>
          <p:spPr>
            <a:xfrm rot="5400000" flipH="1" flipV="1">
              <a:off x="3695700" y="4457700"/>
              <a:ext cx="2819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105400" y="3048000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000500" y="4457700"/>
              <a:ext cx="28194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019800" y="3689286"/>
            <a:ext cx="304800" cy="1905000"/>
            <a:chOff x="6019800" y="3976687"/>
            <a:chExt cx="304800" cy="1905000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6019800" y="3976687"/>
              <a:ext cx="0" cy="190500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019800" y="3976687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372100" y="4929187"/>
              <a:ext cx="19050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010400" y="4589399"/>
            <a:ext cx="228600" cy="990600"/>
            <a:chOff x="7010400" y="4876800"/>
            <a:chExt cx="228600" cy="990600"/>
          </a:xfrm>
        </p:grpSpPr>
        <p:cxnSp>
          <p:nvCxnSpPr>
            <p:cNvPr id="38" name="Straight Connector 37"/>
            <p:cNvCxnSpPr/>
            <p:nvPr/>
          </p:nvCxnSpPr>
          <p:spPr>
            <a:xfrm rot="5400000" flipH="1" flipV="1">
              <a:off x="6515100" y="5372100"/>
              <a:ext cx="990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010400" y="4876800"/>
              <a:ext cx="228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>
              <a:off x="6743700" y="5372100"/>
              <a:ext cx="990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7696200" y="5275199"/>
            <a:ext cx="228600" cy="304800"/>
            <a:chOff x="7696200" y="5562600"/>
            <a:chExt cx="228600" cy="304800"/>
          </a:xfrm>
        </p:grpSpPr>
        <p:cxnSp>
          <p:nvCxnSpPr>
            <p:cNvPr id="42" name="Straight Connector 41"/>
            <p:cNvCxnSpPr/>
            <p:nvPr/>
          </p:nvCxnSpPr>
          <p:spPr>
            <a:xfrm rot="5400000" flipH="1" flipV="1">
              <a:off x="7543800" y="5715000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696200" y="5562600"/>
              <a:ext cx="228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7772400" y="5715000"/>
              <a:ext cx="304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Line 7"/>
          <p:cNvSpPr>
            <a:spLocks noChangeShapeType="1"/>
          </p:cNvSpPr>
          <p:nvPr/>
        </p:nvSpPr>
        <p:spPr bwMode="auto">
          <a:xfrm flipV="1">
            <a:off x="1524000" y="5594286"/>
            <a:ext cx="6477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8"/>
          <p:cNvSpPr>
            <a:spLocks/>
          </p:cNvSpPr>
          <p:nvPr/>
        </p:nvSpPr>
        <p:spPr bwMode="auto">
          <a:xfrm>
            <a:off x="1600200" y="2520886"/>
            <a:ext cx="6324600" cy="2997200"/>
          </a:xfrm>
          <a:custGeom>
            <a:avLst/>
            <a:gdLst>
              <a:gd name="T0" fmla="*/ 0 w 3984"/>
              <a:gd name="T1" fmla="*/ 2147483647 h 1888"/>
              <a:gd name="T2" fmla="*/ 2147483647 w 3984"/>
              <a:gd name="T3" fmla="*/ 2147483647 h 1888"/>
              <a:gd name="T4" fmla="*/ 2147483647 w 3984"/>
              <a:gd name="T5" fmla="*/ 2147483647 h 1888"/>
              <a:gd name="T6" fmla="*/ 0 60000 65536"/>
              <a:gd name="T7" fmla="*/ 0 60000 65536"/>
              <a:gd name="T8" fmla="*/ 0 60000 65536"/>
              <a:gd name="T9" fmla="*/ 0 w 3984"/>
              <a:gd name="T10" fmla="*/ 0 h 1888"/>
              <a:gd name="T11" fmla="*/ 3984 w 3984"/>
              <a:gd name="T12" fmla="*/ 1888 h 18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84" h="1888">
                <a:moveTo>
                  <a:pt x="0" y="1888"/>
                </a:moveTo>
                <a:cubicBezTo>
                  <a:pt x="628" y="960"/>
                  <a:pt x="1256" y="32"/>
                  <a:pt x="1920" y="16"/>
                </a:cubicBezTo>
                <a:cubicBezTo>
                  <a:pt x="2584" y="0"/>
                  <a:pt x="3640" y="1496"/>
                  <a:pt x="3984" y="179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758</TotalTime>
  <Words>785</Words>
  <Application>Microsoft Macintosh PowerPoint</Application>
  <PresentationFormat>On-screen Show (4:3)</PresentationFormat>
  <Paragraphs>191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Origin</vt:lpstr>
      <vt:lpstr>Principles of Environmental Toxicology</vt:lpstr>
      <vt:lpstr>Basic Definitions:</vt:lpstr>
      <vt:lpstr>Environmental Toxicology</vt:lpstr>
      <vt:lpstr>WELCOME TOXICOLOGIST!</vt:lpstr>
      <vt:lpstr>EVERYTHING IS TOXIC!</vt:lpstr>
      <vt:lpstr>Toxic Chemicals</vt:lpstr>
      <vt:lpstr>Ranking Chemical Toxicity</vt:lpstr>
      <vt:lpstr>Spectrum of Toxic Doses</vt:lpstr>
      <vt:lpstr>Toxicity – We Are Not All the Same</vt:lpstr>
      <vt:lpstr>Exposure</vt:lpstr>
      <vt:lpstr>Acute Toxicity – Quick Occurring</vt:lpstr>
      <vt:lpstr>Chronic Toxicity – Slowly Occurring</vt:lpstr>
      <vt:lpstr>Toxicity Episode Phases</vt:lpstr>
      <vt:lpstr>Dose-Response Curve of Chili</vt:lpstr>
      <vt:lpstr>Exposure Phase</vt:lpstr>
      <vt:lpstr>Processing Body Phase</vt:lpstr>
      <vt:lpstr>Toxicity Expression Phase</vt:lpstr>
      <vt:lpstr>Toxicologist are like Detectives</vt:lpstr>
      <vt:lpstr>Real Life Toxicology Concerns</vt:lpstr>
      <vt:lpstr>Are We Safe?</vt:lpstr>
      <vt:lpstr>To Solve the Problem We Need: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Toxicology</dc:title>
  <dc:creator>Denise MOreno</dc:creator>
  <cp:lastModifiedBy>Denise MOreno</cp:lastModifiedBy>
  <cp:revision>32</cp:revision>
  <dcterms:created xsi:type="dcterms:W3CDTF">2011-04-25T17:26:36Z</dcterms:created>
  <dcterms:modified xsi:type="dcterms:W3CDTF">2013-04-16T23:52:43Z</dcterms:modified>
</cp:coreProperties>
</file>